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notesMasterIdLst>
    <p:notesMasterId r:id="rId21"/>
  </p:notesMasterIdLst>
  <p:sldIdLst>
    <p:sldId id="257" r:id="rId6"/>
    <p:sldId id="260" r:id="rId7"/>
    <p:sldId id="279" r:id="rId8"/>
    <p:sldId id="280" r:id="rId9"/>
    <p:sldId id="281" r:id="rId10"/>
    <p:sldId id="283" r:id="rId11"/>
    <p:sldId id="284" r:id="rId12"/>
    <p:sldId id="285" r:id="rId13"/>
    <p:sldId id="286" r:id="rId14"/>
    <p:sldId id="288" r:id="rId15"/>
    <p:sldId id="287" r:id="rId16"/>
    <p:sldId id="289" r:id="rId17"/>
    <p:sldId id="261" r:id="rId18"/>
    <p:sldId id="290" r:id="rId19"/>
    <p:sldId id="274" r:id="rId20"/>
  </p:sldIdLst>
  <p:sldSz cx="12192000" cy="6858000"/>
  <p:notesSz cx="6858000" cy="9144000"/>
  <p:embeddedFontLst>
    <p:embeddedFont>
      <p:font typeface="Proxima Nova Black" panose="020B0604020202020204" charset="0"/>
      <p:bold r:id="rId22"/>
    </p:embeddedFont>
    <p:embeddedFont>
      <p:font typeface="Open Sans" panose="020B0606030504020204" pitchFamily="34" charset="0"/>
      <p:regular r:id="rId23"/>
      <p:bold r:id="rId24"/>
      <p:italic r:id="rId25"/>
      <p:boldItalic r:id="rId26"/>
    </p:embeddedFont>
    <p:embeddedFont>
      <p:font typeface="Calibri" panose="020F0502020204030204" pitchFamily="34"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963" autoAdjust="0"/>
  </p:normalViewPr>
  <p:slideViewPr>
    <p:cSldViewPr snapToGrid="0">
      <p:cViewPr varScale="1">
        <p:scale>
          <a:sx n="88" d="100"/>
          <a:sy n="88" d="100"/>
        </p:scale>
        <p:origin x="494" y="62"/>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notesMaster" Target="notesMasters/notesMaster1.xml"/><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8" Type="http://schemas.openxmlformats.org/officeDocument/2006/relationships/slide" Target="slides/slide3.xml"/></Relationships>
</file>

<file path=ppt/media/image2.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B8F56-6D09-4831-95A8-DBC021B76B15}" type="datetimeFigureOut">
              <a:rPr lang="en-US" smtClean="0"/>
              <a:t>2/12/2020</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C60729-FD4F-4610-BCB6-205A692C2923}" type="slidenum">
              <a:rPr lang="en-US" smtClean="0"/>
              <a:t>‹#›</a:t>
            </a:fld>
            <a:endParaRPr lang="en-US"/>
          </a:p>
        </p:txBody>
      </p:sp>
    </p:spTree>
    <p:extLst>
      <p:ext uri="{BB962C8B-B14F-4D97-AF65-F5344CB8AC3E}">
        <p14:creationId xmlns:p14="http://schemas.microsoft.com/office/powerpoint/2010/main" val="33747593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B8C60729-FD4F-4610-BCB6-205A692C2923}" type="slidenum">
              <a:rPr lang="en-US" smtClean="0"/>
              <a:t>5</a:t>
            </a:fld>
            <a:endParaRPr lang="en-US"/>
          </a:p>
        </p:txBody>
      </p:sp>
    </p:spTree>
    <p:extLst>
      <p:ext uri="{BB962C8B-B14F-4D97-AF65-F5344CB8AC3E}">
        <p14:creationId xmlns:p14="http://schemas.microsoft.com/office/powerpoint/2010/main" val="1525554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B8C60729-FD4F-4610-BCB6-205A692C2923}" type="slidenum">
              <a:rPr lang="en-US" smtClean="0"/>
              <a:t>6</a:t>
            </a:fld>
            <a:endParaRPr lang="en-US"/>
          </a:p>
        </p:txBody>
      </p:sp>
    </p:spTree>
    <p:extLst>
      <p:ext uri="{BB962C8B-B14F-4D97-AF65-F5344CB8AC3E}">
        <p14:creationId xmlns:p14="http://schemas.microsoft.com/office/powerpoint/2010/main" val="3459881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B8C60729-FD4F-4610-BCB6-205A692C2923}" type="slidenum">
              <a:rPr lang="en-US" smtClean="0"/>
              <a:t>8</a:t>
            </a:fld>
            <a:endParaRPr lang="en-US"/>
          </a:p>
        </p:txBody>
      </p:sp>
    </p:spTree>
    <p:extLst>
      <p:ext uri="{BB962C8B-B14F-4D97-AF65-F5344CB8AC3E}">
        <p14:creationId xmlns:p14="http://schemas.microsoft.com/office/powerpoint/2010/main" val="7071195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smtClean="0"/>
              <a:t>Click icon to add picture</a:t>
            </a:r>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smtClean="0"/>
              <a:t>Click icon to add picture</a:t>
            </a:r>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smtClean="0"/>
              <a:t>Click icon to add picture</a:t>
            </a:r>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4242457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2667753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189386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70168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4196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86897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7487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Tree>
    <p:extLst>
      <p:ext uri="{BB962C8B-B14F-4D97-AF65-F5344CB8AC3E}">
        <p14:creationId xmlns:p14="http://schemas.microsoft.com/office/powerpoint/2010/main" val="11286899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4278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55464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59046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5463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smtClean="0"/>
              <a:t>Click icon to add picture</a:t>
            </a:r>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image" Target="../media/image3.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6"/>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6"/>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reactjs.org/docs/hooks-overview.html" TargetMode="External"/><Relationship Id="rId2" Type="http://schemas.openxmlformats.org/officeDocument/2006/relationships/hyperlink" Target="https://www.newline.co/fullstack-react/articles/an-introduction-to-hooks-in-react/#react-tracks-the-state" TargetMode="External"/><Relationship Id="rId1" Type="http://schemas.openxmlformats.org/officeDocument/2006/relationships/slideLayout" Target="../slideLayouts/slideLayout6.xml"/><Relationship Id="rId5" Type="http://schemas.openxmlformats.org/officeDocument/2006/relationships/hyperlink" Target="https://www.youtube.com/playlist?list=PLqKQF2ojwm3n6YO3BDSQIg35GGKn_ImFD" TargetMode="External"/><Relationship Id="rId4" Type="http://schemas.openxmlformats.org/officeDocument/2006/relationships/hyperlink" Target="https://nikgraf.github.io/react-hooks/"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14265"/>
            <a:ext cx="12390783" cy="6683071"/>
          </a:xfrm>
        </p:spPr>
        <p:txBody>
          <a:bodyPr/>
          <a:lstStyle/>
          <a:p>
            <a:r>
              <a:rPr lang="en-US" dirty="0" smtClean="0">
                <a:latin typeface="Proxima Nova Black" panose="02000506030000020004" pitchFamily="2" charset="0"/>
              </a:rPr>
              <a:t>REACT HOOKS</a:t>
            </a:r>
            <a:endParaRPr lang="en-US" dirty="0">
              <a:latin typeface="Proxima Nova Black" panose="02000506030000020004" pitchFamily="2" charset="0"/>
            </a:endParaRPr>
          </a:p>
        </p:txBody>
      </p:sp>
      <p:sp>
        <p:nvSpPr>
          <p:cNvPr id="3" name="Text Placeholder 2"/>
          <p:cNvSpPr>
            <a:spLocks noGrp="1"/>
          </p:cNvSpPr>
          <p:nvPr>
            <p:ph type="body" sz="quarter" idx="10"/>
          </p:nvPr>
        </p:nvSpPr>
        <p:spPr/>
        <p:txBody>
          <a:bodyPr/>
          <a:lstStyle/>
          <a:p>
            <a:r>
              <a:rPr lang="en-US" dirty="0" smtClean="0"/>
              <a:t>BY TELYACHY VADYM</a:t>
            </a:r>
            <a:endParaRPr lang="en-US" dirty="0"/>
          </a:p>
        </p:txBody>
      </p:sp>
    </p:spTree>
    <p:extLst>
      <p:ext uri="{BB962C8B-B14F-4D97-AF65-F5344CB8AC3E}">
        <p14:creationId xmlns:p14="http://schemas.microsoft.com/office/powerpoint/2010/main" val="15527564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799" y="1251858"/>
            <a:ext cx="3659778" cy="1913709"/>
          </a:xfrm>
        </p:spPr>
        <p:txBody>
          <a:bodyPr/>
          <a:lstStyle/>
          <a:p>
            <a:r>
              <a:rPr lang="en-US" dirty="0" err="1" smtClean="0"/>
              <a:t>useCallback</a:t>
            </a:r>
            <a:r>
              <a:rPr lang="en-US" dirty="0" smtClean="0"/>
              <a:t>()</a:t>
            </a:r>
            <a:endParaRPr lang="en-US" dirty="0"/>
          </a:p>
        </p:txBody>
      </p:sp>
      <p:sp>
        <p:nvSpPr>
          <p:cNvPr id="4" name="Текст 3"/>
          <p:cNvSpPr>
            <a:spLocks noGrp="1"/>
          </p:cNvSpPr>
          <p:nvPr>
            <p:ph type="body" sz="quarter" idx="13"/>
          </p:nvPr>
        </p:nvSpPr>
        <p:spPr>
          <a:xfrm>
            <a:off x="685800" y="2047603"/>
            <a:ext cx="4870269" cy="2057400"/>
          </a:xfrm>
        </p:spPr>
        <p:txBody>
          <a:bodyPr/>
          <a:lstStyle/>
          <a:p>
            <a:r>
              <a:rPr lang="en-US" sz="2000" dirty="0"/>
              <a:t>Returns a </a:t>
            </a:r>
            <a:r>
              <a:rPr lang="en-US" sz="2000" dirty="0" err="1"/>
              <a:t>memoized</a:t>
            </a:r>
            <a:r>
              <a:rPr lang="en-US" sz="2000" dirty="0"/>
              <a:t> callback</a:t>
            </a:r>
            <a:r>
              <a:rPr lang="en-US" sz="2000" dirty="0" smtClean="0"/>
              <a:t>.</a:t>
            </a:r>
            <a:endParaRPr lang="en-US" sz="2000" dirty="0"/>
          </a:p>
          <a:p>
            <a:r>
              <a:rPr lang="en-US" sz="2000" dirty="0"/>
              <a:t>Pass an inline callback and an array of dependencies. </a:t>
            </a:r>
            <a:r>
              <a:rPr lang="en-US" sz="2000" dirty="0" err="1"/>
              <a:t>useCallback</a:t>
            </a:r>
            <a:r>
              <a:rPr lang="en-US" sz="2000" dirty="0"/>
              <a:t> will return a </a:t>
            </a:r>
            <a:r>
              <a:rPr lang="en-US" sz="2000" dirty="0" err="1"/>
              <a:t>memoized</a:t>
            </a:r>
            <a:r>
              <a:rPr lang="en-US" sz="2000" dirty="0"/>
              <a:t> version of the callback that only changes if one of the dependencies has changed. This is useful when passing callbacks to optimized child components that rely on reference equality to prevent unnecessary </a:t>
            </a:r>
            <a:r>
              <a:rPr lang="en-US" sz="2000" dirty="0" smtClean="0"/>
              <a:t>renders</a:t>
            </a:r>
            <a:r>
              <a:rPr lang="uk-UA" sz="2000" dirty="0" smtClean="0"/>
              <a:t>. </a:t>
            </a:r>
          </a:p>
          <a:p>
            <a:r>
              <a:rPr lang="en-US" sz="2000" dirty="0" err="1"/>
              <a:t>useCallback</a:t>
            </a:r>
            <a:r>
              <a:rPr lang="en-US" sz="2000" dirty="0"/>
              <a:t>(</a:t>
            </a:r>
            <a:r>
              <a:rPr lang="en-US" sz="2000" dirty="0" err="1"/>
              <a:t>fn</a:t>
            </a:r>
            <a:r>
              <a:rPr lang="en-US" sz="2000" dirty="0"/>
              <a:t>, deps) is equivalent to </a:t>
            </a:r>
            <a:r>
              <a:rPr lang="en-US" sz="2000" dirty="0" err="1"/>
              <a:t>useMemo</a:t>
            </a:r>
            <a:r>
              <a:rPr lang="en-US" sz="2000" dirty="0"/>
              <a:t>(() =&gt; </a:t>
            </a:r>
            <a:r>
              <a:rPr lang="en-US" sz="2000" dirty="0" err="1"/>
              <a:t>fn</a:t>
            </a:r>
            <a:r>
              <a:rPr lang="en-US" sz="2000" dirty="0"/>
              <a:t>, deps).</a:t>
            </a:r>
          </a:p>
        </p:txBody>
      </p:sp>
      <p:sp>
        <p:nvSpPr>
          <p:cNvPr id="7" name="Текст 1"/>
          <p:cNvSpPr>
            <a:spLocks noGrp="1"/>
          </p:cNvSpPr>
          <p:nvPr>
            <p:ph type="body" sz="quarter" idx="12"/>
          </p:nvPr>
        </p:nvSpPr>
        <p:spPr>
          <a:xfrm>
            <a:off x="5814720" y="2053046"/>
            <a:ext cx="7124700" cy="4103914"/>
          </a:xfrm>
        </p:spPr>
        <p:txBody>
          <a:bodyPr/>
          <a:lstStyle/>
          <a:p>
            <a:r>
              <a:rPr lang="en-US" sz="1800" dirty="0" err="1"/>
              <a:t>const</a:t>
            </a:r>
            <a:r>
              <a:rPr lang="en-US" sz="1800" dirty="0"/>
              <a:t> </a:t>
            </a:r>
            <a:r>
              <a:rPr lang="en-US" sz="1800" dirty="0" err="1"/>
              <a:t>memoizedValue</a:t>
            </a:r>
            <a:r>
              <a:rPr lang="en-US" sz="1800" dirty="0"/>
              <a:t> = </a:t>
            </a:r>
            <a:r>
              <a:rPr lang="en-US" sz="1800" dirty="0" err="1"/>
              <a:t>useMemo</a:t>
            </a:r>
            <a:r>
              <a:rPr lang="en-US" sz="1800" dirty="0"/>
              <a:t>(() =&gt; </a:t>
            </a:r>
            <a:r>
              <a:rPr lang="en-US" sz="1800" dirty="0" err="1"/>
              <a:t>computeExpensiveValue</a:t>
            </a:r>
            <a:r>
              <a:rPr lang="en-US" sz="1800" dirty="0"/>
              <a:t>(a, b), [a, b]);</a:t>
            </a:r>
          </a:p>
          <a:p>
            <a:endParaRPr lang="en-US" sz="1800" dirty="0"/>
          </a:p>
        </p:txBody>
      </p:sp>
    </p:spTree>
    <p:extLst>
      <p:ext uri="{BB962C8B-B14F-4D97-AF65-F5344CB8AC3E}">
        <p14:creationId xmlns:p14="http://schemas.microsoft.com/office/powerpoint/2010/main" val="25388383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799" y="1251858"/>
            <a:ext cx="3553691" cy="1913709"/>
          </a:xfrm>
        </p:spPr>
        <p:txBody>
          <a:bodyPr/>
          <a:lstStyle/>
          <a:p>
            <a:r>
              <a:rPr lang="en-US" dirty="0" err="1" smtClean="0"/>
              <a:t>useMemo</a:t>
            </a:r>
            <a:r>
              <a:rPr lang="en-US" dirty="0" smtClean="0"/>
              <a:t>()</a:t>
            </a:r>
            <a:endParaRPr lang="en-US" dirty="0"/>
          </a:p>
        </p:txBody>
      </p:sp>
      <p:sp>
        <p:nvSpPr>
          <p:cNvPr id="4" name="Текст 3"/>
          <p:cNvSpPr>
            <a:spLocks noGrp="1"/>
          </p:cNvSpPr>
          <p:nvPr>
            <p:ph type="body" sz="quarter" idx="13"/>
          </p:nvPr>
        </p:nvSpPr>
        <p:spPr>
          <a:xfrm>
            <a:off x="685800" y="2047603"/>
            <a:ext cx="4870269" cy="2057400"/>
          </a:xfrm>
        </p:spPr>
        <p:txBody>
          <a:bodyPr/>
          <a:lstStyle/>
          <a:p>
            <a:r>
              <a:rPr lang="en-US" sz="2000" dirty="0"/>
              <a:t>Returns a </a:t>
            </a:r>
            <a:r>
              <a:rPr lang="en-US" sz="2000" dirty="0" err="1"/>
              <a:t>memoized</a:t>
            </a:r>
            <a:r>
              <a:rPr lang="en-US" sz="2000" dirty="0"/>
              <a:t> value</a:t>
            </a:r>
            <a:r>
              <a:rPr lang="en-US" sz="2000" dirty="0" smtClean="0"/>
              <a:t>.</a:t>
            </a:r>
            <a:endParaRPr lang="en-US" sz="2000" dirty="0"/>
          </a:p>
          <a:p>
            <a:r>
              <a:rPr lang="en-US" sz="2000" dirty="0"/>
              <a:t>Pass a “create” function and an array of dependencies. </a:t>
            </a:r>
            <a:r>
              <a:rPr lang="en-US" sz="2000" dirty="0" err="1"/>
              <a:t>useMemo</a:t>
            </a:r>
            <a:r>
              <a:rPr lang="en-US" sz="2000" dirty="0"/>
              <a:t> will only </a:t>
            </a:r>
            <a:r>
              <a:rPr lang="en-US" sz="2000" dirty="0" err="1"/>
              <a:t>recompute</a:t>
            </a:r>
            <a:r>
              <a:rPr lang="en-US" sz="2000" dirty="0"/>
              <a:t> the </a:t>
            </a:r>
            <a:r>
              <a:rPr lang="en-US" sz="2000" dirty="0" err="1"/>
              <a:t>memoized</a:t>
            </a:r>
            <a:r>
              <a:rPr lang="en-US" sz="2000" dirty="0"/>
              <a:t> value when one of the dependencies has changed. This optimization helps to avoid expensive calculations on every render</a:t>
            </a:r>
            <a:r>
              <a:rPr lang="en-US" sz="2000" dirty="0" smtClean="0"/>
              <a:t>. Used to improve performance.</a:t>
            </a:r>
            <a:endParaRPr lang="en-US" sz="2000" dirty="0"/>
          </a:p>
          <a:p>
            <a:r>
              <a:rPr lang="en-US" sz="2000" dirty="0"/>
              <a:t>Remember that the function passed to </a:t>
            </a:r>
            <a:r>
              <a:rPr lang="en-US" sz="2000" dirty="0" err="1"/>
              <a:t>useMemo</a:t>
            </a:r>
            <a:r>
              <a:rPr lang="en-US" sz="2000" dirty="0"/>
              <a:t> runs during rendering. Don’t do anything there that you wouldn’t normally do while rendering.</a:t>
            </a:r>
          </a:p>
        </p:txBody>
      </p:sp>
      <p:sp>
        <p:nvSpPr>
          <p:cNvPr id="7" name="Текст 1"/>
          <p:cNvSpPr>
            <a:spLocks noGrp="1"/>
          </p:cNvSpPr>
          <p:nvPr>
            <p:ph type="body" sz="quarter" idx="12"/>
          </p:nvPr>
        </p:nvSpPr>
        <p:spPr>
          <a:xfrm>
            <a:off x="5814720" y="2053046"/>
            <a:ext cx="7124700" cy="4103914"/>
          </a:xfrm>
        </p:spPr>
        <p:txBody>
          <a:bodyPr/>
          <a:lstStyle/>
          <a:p>
            <a:r>
              <a:rPr lang="en-US" sz="1800" dirty="0" err="1"/>
              <a:t>const</a:t>
            </a:r>
            <a:r>
              <a:rPr lang="en-US" sz="1800" dirty="0"/>
              <a:t> </a:t>
            </a:r>
            <a:r>
              <a:rPr lang="en-US" sz="1800" dirty="0" err="1"/>
              <a:t>memoizedValue</a:t>
            </a:r>
            <a:r>
              <a:rPr lang="en-US" sz="1800" dirty="0"/>
              <a:t> = </a:t>
            </a:r>
            <a:r>
              <a:rPr lang="en-US" sz="1800" dirty="0" err="1"/>
              <a:t>useMemo</a:t>
            </a:r>
            <a:r>
              <a:rPr lang="en-US" sz="1800" dirty="0"/>
              <a:t>(() =&gt; </a:t>
            </a:r>
            <a:r>
              <a:rPr lang="en-US" sz="1800" dirty="0" err="1"/>
              <a:t>computeExpensiveValue</a:t>
            </a:r>
            <a:r>
              <a:rPr lang="en-US" sz="1800" dirty="0"/>
              <a:t>(a, b), [a, b]);</a:t>
            </a:r>
          </a:p>
          <a:p>
            <a:endParaRPr lang="en-US" sz="1800" dirty="0"/>
          </a:p>
        </p:txBody>
      </p:sp>
    </p:spTree>
    <p:extLst>
      <p:ext uri="{BB962C8B-B14F-4D97-AF65-F5344CB8AC3E}">
        <p14:creationId xmlns:p14="http://schemas.microsoft.com/office/powerpoint/2010/main" val="13166204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311331" y="738052"/>
            <a:ext cx="5244738" cy="1913709"/>
          </a:xfrm>
        </p:spPr>
        <p:txBody>
          <a:bodyPr/>
          <a:lstStyle/>
          <a:p>
            <a:r>
              <a:rPr lang="en-US" dirty="0" err="1" smtClean="0"/>
              <a:t>useYourCoolHook</a:t>
            </a:r>
            <a:r>
              <a:rPr lang="en-US" dirty="0" smtClean="0"/>
              <a:t>()</a:t>
            </a:r>
            <a:endParaRPr lang="en-US" dirty="0"/>
          </a:p>
        </p:txBody>
      </p:sp>
      <p:sp>
        <p:nvSpPr>
          <p:cNvPr id="4" name="Текст 3"/>
          <p:cNvSpPr>
            <a:spLocks noGrp="1"/>
          </p:cNvSpPr>
          <p:nvPr>
            <p:ph type="body" sz="quarter" idx="13"/>
          </p:nvPr>
        </p:nvSpPr>
        <p:spPr>
          <a:xfrm>
            <a:off x="685800" y="2047603"/>
            <a:ext cx="4870269" cy="2057400"/>
          </a:xfrm>
        </p:spPr>
        <p:txBody>
          <a:bodyPr/>
          <a:lstStyle/>
          <a:p>
            <a:r>
              <a:rPr lang="en-US" sz="2000" dirty="0"/>
              <a:t>One of the coolest features of Hooks is that you can easily to share logic across multiple components by making a custom hook</a:t>
            </a:r>
            <a:r>
              <a:rPr lang="en-US" sz="2000" dirty="0" smtClean="0"/>
              <a:t>.</a:t>
            </a:r>
            <a:endParaRPr lang="en-US" sz="2000" dirty="0"/>
          </a:p>
          <a:p>
            <a:r>
              <a:rPr lang="en-US" sz="2000" dirty="0"/>
              <a:t>In the </a:t>
            </a:r>
            <a:r>
              <a:rPr lang="en-US" sz="2000" dirty="0" smtClean="0"/>
              <a:t>example, </a:t>
            </a:r>
            <a:r>
              <a:rPr lang="en-US" sz="2000" dirty="0"/>
              <a:t>we'll make a custom </a:t>
            </a:r>
            <a:r>
              <a:rPr lang="en-US" sz="2000" dirty="0" err="1"/>
              <a:t>setCounter</a:t>
            </a:r>
            <a:r>
              <a:rPr lang="en-US" sz="2000" dirty="0"/>
              <a:t>() Hook which lets us track state and provide custom state updating functions</a:t>
            </a:r>
            <a:r>
              <a:rPr lang="en-US" sz="2000" dirty="0" smtClean="0"/>
              <a:t>!</a:t>
            </a:r>
            <a:endParaRPr lang="uk-UA" sz="2000" dirty="0" smtClean="0"/>
          </a:p>
          <a:p>
            <a:r>
              <a:rPr lang="en-US" sz="2000" dirty="0"/>
              <a:t>Notice that </a:t>
            </a:r>
            <a:r>
              <a:rPr lang="en-US" sz="2000" dirty="0" err="1"/>
              <a:t>useCounter</a:t>
            </a:r>
            <a:r>
              <a:rPr lang="en-US" sz="2000" dirty="0"/>
              <a:t> can use other Hooks! We start by creating a new state Hook via </a:t>
            </a:r>
            <a:r>
              <a:rPr lang="en-US" sz="2000" dirty="0" err="1"/>
              <a:t>useState</a:t>
            </a:r>
            <a:r>
              <a:rPr lang="en-US" sz="2000" dirty="0"/>
              <a:t>.</a:t>
            </a:r>
          </a:p>
        </p:txBody>
      </p:sp>
      <p:sp>
        <p:nvSpPr>
          <p:cNvPr id="7" name="Текст 1"/>
          <p:cNvSpPr>
            <a:spLocks noGrp="1"/>
          </p:cNvSpPr>
          <p:nvPr>
            <p:ph type="body" sz="quarter" idx="12"/>
          </p:nvPr>
        </p:nvSpPr>
        <p:spPr>
          <a:xfrm>
            <a:off x="5701509" y="74023"/>
            <a:ext cx="7124700" cy="4103914"/>
          </a:xfrm>
        </p:spPr>
        <p:txBody>
          <a:bodyPr/>
          <a:lstStyle/>
          <a:p>
            <a:r>
              <a:rPr lang="en-US" sz="1800" dirty="0"/>
              <a:t>function </a:t>
            </a:r>
            <a:r>
              <a:rPr lang="en-US" sz="1800" dirty="0" err="1"/>
              <a:t>useCounter</a:t>
            </a:r>
            <a:r>
              <a:rPr lang="en-US" sz="1800" dirty="0"/>
              <a:t>({ </a:t>
            </a:r>
            <a:r>
              <a:rPr lang="en-US" sz="1800" dirty="0" err="1"/>
              <a:t>initialState</a:t>
            </a:r>
            <a:r>
              <a:rPr lang="en-US" sz="1800" dirty="0"/>
              <a:t> }) {</a:t>
            </a:r>
          </a:p>
          <a:p>
            <a:r>
              <a:rPr lang="en-US" sz="1800" dirty="0"/>
              <a:t>  </a:t>
            </a:r>
            <a:r>
              <a:rPr lang="en-US" sz="1800" dirty="0" err="1"/>
              <a:t>const</a:t>
            </a:r>
            <a:r>
              <a:rPr lang="en-US" sz="1800" dirty="0"/>
              <a:t> [count, </a:t>
            </a:r>
            <a:r>
              <a:rPr lang="en-US" sz="1800" dirty="0" err="1"/>
              <a:t>setCount</a:t>
            </a:r>
            <a:r>
              <a:rPr lang="en-US" sz="1800" dirty="0"/>
              <a:t>] = </a:t>
            </a:r>
            <a:r>
              <a:rPr lang="en-US" sz="1800" dirty="0" err="1"/>
              <a:t>useState</a:t>
            </a:r>
            <a:r>
              <a:rPr lang="en-US" sz="1800" dirty="0"/>
              <a:t>(</a:t>
            </a:r>
            <a:r>
              <a:rPr lang="en-US" sz="1800" dirty="0" err="1"/>
              <a:t>initialState</a:t>
            </a:r>
            <a:r>
              <a:rPr lang="en-US" sz="1800" dirty="0"/>
              <a:t>);</a:t>
            </a:r>
          </a:p>
          <a:p>
            <a:r>
              <a:rPr lang="en-US" sz="1800" dirty="0"/>
              <a:t>  </a:t>
            </a:r>
            <a:r>
              <a:rPr lang="en-US" sz="1800" dirty="0" err="1"/>
              <a:t>const</a:t>
            </a:r>
            <a:r>
              <a:rPr lang="en-US" sz="1800" dirty="0"/>
              <a:t> increment = () =&gt; </a:t>
            </a:r>
            <a:r>
              <a:rPr lang="en-US" sz="1800" dirty="0" err="1"/>
              <a:t>setCount</a:t>
            </a:r>
            <a:r>
              <a:rPr lang="en-US" sz="1800" dirty="0"/>
              <a:t>(count + 1);</a:t>
            </a:r>
          </a:p>
          <a:p>
            <a:r>
              <a:rPr lang="en-US" sz="1800" dirty="0"/>
              <a:t>  </a:t>
            </a:r>
            <a:r>
              <a:rPr lang="en-US" sz="1800" dirty="0" err="1"/>
              <a:t>const</a:t>
            </a:r>
            <a:r>
              <a:rPr lang="en-US" sz="1800" dirty="0"/>
              <a:t> decrement = () =&gt; </a:t>
            </a:r>
            <a:r>
              <a:rPr lang="en-US" sz="1800" dirty="0" err="1"/>
              <a:t>setCount</a:t>
            </a:r>
            <a:r>
              <a:rPr lang="en-US" sz="1800" dirty="0"/>
              <a:t>(count - 1);</a:t>
            </a:r>
          </a:p>
          <a:p>
            <a:r>
              <a:rPr lang="en-US" sz="1800" dirty="0"/>
              <a:t>  return [count, { increment, decrement, </a:t>
            </a:r>
            <a:r>
              <a:rPr lang="en-US" sz="1800" dirty="0" err="1"/>
              <a:t>setCount</a:t>
            </a:r>
            <a:r>
              <a:rPr lang="en-US" sz="1800" dirty="0"/>
              <a:t> }];</a:t>
            </a:r>
          </a:p>
          <a:p>
            <a:r>
              <a:rPr lang="en-US" sz="1800" dirty="0"/>
              <a:t>}</a:t>
            </a:r>
          </a:p>
          <a:p>
            <a:endParaRPr lang="en-US" sz="1800" dirty="0"/>
          </a:p>
          <a:p>
            <a:r>
              <a:rPr lang="en-US" sz="1800" dirty="0"/>
              <a:t>function App() {</a:t>
            </a:r>
          </a:p>
          <a:p>
            <a:r>
              <a:rPr lang="en-US" sz="1800" dirty="0"/>
              <a:t>  </a:t>
            </a:r>
            <a:r>
              <a:rPr lang="en-US" sz="1800" dirty="0" err="1"/>
              <a:t>const</a:t>
            </a:r>
            <a:r>
              <a:rPr lang="en-US" sz="1800" dirty="0"/>
              <a:t> [</a:t>
            </a:r>
            <a:r>
              <a:rPr lang="en-US" sz="1800" dirty="0" err="1"/>
              <a:t>myCount</a:t>
            </a:r>
            <a:r>
              <a:rPr lang="en-US" sz="1800" dirty="0"/>
              <a:t>, { increment, decrement }] = </a:t>
            </a:r>
            <a:r>
              <a:rPr lang="en-US" sz="1800" dirty="0" err="1"/>
              <a:t>useCounter</a:t>
            </a:r>
            <a:r>
              <a:rPr lang="en-US" sz="1800" dirty="0"/>
              <a:t>({ </a:t>
            </a:r>
            <a:r>
              <a:rPr lang="en-US" sz="1800" dirty="0" err="1"/>
              <a:t>initialState</a:t>
            </a:r>
            <a:r>
              <a:rPr lang="en-US" sz="1800" dirty="0"/>
              <a:t>: 0 });</a:t>
            </a:r>
          </a:p>
          <a:p>
            <a:r>
              <a:rPr lang="en-US" sz="1800" dirty="0"/>
              <a:t>  return (</a:t>
            </a:r>
          </a:p>
          <a:p>
            <a:r>
              <a:rPr lang="en-US" sz="1800" dirty="0"/>
              <a:t>    &lt;div&gt;</a:t>
            </a:r>
          </a:p>
          <a:p>
            <a:r>
              <a:rPr lang="en-US" sz="1800" dirty="0"/>
              <a:t>      &lt;p&gt;{</a:t>
            </a:r>
            <a:r>
              <a:rPr lang="en-US" sz="1800" dirty="0" err="1"/>
              <a:t>myCount</a:t>
            </a:r>
            <a:r>
              <a:rPr lang="en-US" sz="1800" dirty="0"/>
              <a:t>}&lt;/p&gt;</a:t>
            </a:r>
          </a:p>
          <a:p>
            <a:r>
              <a:rPr lang="en-US" sz="1800" dirty="0"/>
              <a:t>      &lt;button </a:t>
            </a:r>
            <a:r>
              <a:rPr lang="en-US" sz="1800" dirty="0" err="1"/>
              <a:t>onClick</a:t>
            </a:r>
            <a:r>
              <a:rPr lang="en-US" sz="1800" dirty="0"/>
              <a:t>={increment}&gt;Increment&lt;/button&gt;</a:t>
            </a:r>
          </a:p>
          <a:p>
            <a:r>
              <a:rPr lang="en-US" sz="1800" dirty="0"/>
              <a:t>      &lt;button </a:t>
            </a:r>
            <a:r>
              <a:rPr lang="en-US" sz="1800" dirty="0" err="1"/>
              <a:t>onClick</a:t>
            </a:r>
            <a:r>
              <a:rPr lang="en-US" sz="1800" dirty="0"/>
              <a:t>={decrement}&gt;Decrement&lt;/button&gt;</a:t>
            </a:r>
          </a:p>
          <a:p>
            <a:r>
              <a:rPr lang="en-US" sz="1800" dirty="0"/>
              <a:t>    &lt;/div&gt;</a:t>
            </a:r>
          </a:p>
          <a:p>
            <a:r>
              <a:rPr lang="en-US" sz="1800" dirty="0"/>
              <a:t>  </a:t>
            </a:r>
            <a:r>
              <a:rPr lang="en-US" sz="1800" dirty="0" smtClean="0"/>
              <a:t>);}</a:t>
            </a:r>
            <a:endParaRPr lang="en-US" sz="1800" dirty="0"/>
          </a:p>
        </p:txBody>
      </p:sp>
    </p:spTree>
    <p:extLst>
      <p:ext uri="{BB962C8B-B14F-4D97-AF65-F5344CB8AC3E}">
        <p14:creationId xmlns:p14="http://schemas.microsoft.com/office/powerpoint/2010/main" val="21251893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85800" y="0"/>
            <a:ext cx="10820400" cy="6749143"/>
          </a:xfrm>
        </p:spPr>
        <p:txBody>
          <a:bodyPr/>
          <a:lstStyle/>
          <a:p>
            <a:pPr>
              <a:lnSpc>
                <a:spcPct val="100000"/>
              </a:lnSpc>
            </a:pPr>
            <a:r>
              <a:rPr lang="en-US" sz="6000" smtClean="0"/>
              <a:t>ALL HOOKS(THAT I FOUND)</a:t>
            </a:r>
            <a:endParaRPr lang="en-US" sz="1600" dirty="0"/>
          </a:p>
        </p:txBody>
      </p:sp>
      <p:graphicFrame>
        <p:nvGraphicFramePr>
          <p:cNvPr id="3" name="Таблица 2"/>
          <p:cNvGraphicFramePr>
            <a:graphicFrameLocks noGrp="1"/>
          </p:cNvGraphicFramePr>
          <p:nvPr>
            <p:extLst>
              <p:ext uri="{D42A27DB-BD31-4B8C-83A1-F6EECF244321}">
                <p14:modId xmlns:p14="http://schemas.microsoft.com/office/powerpoint/2010/main" val="510818719"/>
              </p:ext>
            </p:extLst>
          </p:nvPr>
        </p:nvGraphicFramePr>
        <p:xfrm>
          <a:off x="1584512" y="886522"/>
          <a:ext cx="9022976" cy="5862621"/>
        </p:xfrm>
        <a:graphic>
          <a:graphicData uri="http://schemas.openxmlformats.org/drawingml/2006/table">
            <a:tbl>
              <a:tblPr firstRow="1" bandRow="1">
                <a:tableStyleId>{073A0DAA-6AF3-43AB-8588-CEC1D06C72B9}</a:tableStyleId>
              </a:tblPr>
              <a:tblGrid>
                <a:gridCol w="2124712">
                  <a:extLst>
                    <a:ext uri="{9D8B030D-6E8A-4147-A177-3AD203B41FA5}">
                      <a16:colId xmlns:a16="http://schemas.microsoft.com/office/drawing/2014/main" val="2035288396"/>
                    </a:ext>
                  </a:extLst>
                </a:gridCol>
                <a:gridCol w="6898264">
                  <a:extLst>
                    <a:ext uri="{9D8B030D-6E8A-4147-A177-3AD203B41FA5}">
                      <a16:colId xmlns:a16="http://schemas.microsoft.com/office/drawing/2014/main" val="2831686966"/>
                    </a:ext>
                  </a:extLst>
                </a:gridCol>
              </a:tblGrid>
              <a:tr h="443206">
                <a:tc>
                  <a:txBody>
                    <a:bodyPr/>
                    <a:lstStyle/>
                    <a:p>
                      <a:r>
                        <a:rPr lang="en-US" sz="1700" dirty="0" smtClean="0"/>
                        <a:t>Versions</a:t>
                      </a:r>
                      <a:endParaRPr lang="en-US" sz="1700" dirty="0"/>
                    </a:p>
                  </a:txBody>
                  <a:tcPr/>
                </a:tc>
                <a:tc>
                  <a:txBody>
                    <a:bodyPr/>
                    <a:lstStyle/>
                    <a:p>
                      <a:r>
                        <a:rPr lang="en-US" sz="1700" dirty="0" smtClean="0"/>
                        <a:t>Description</a:t>
                      </a:r>
                      <a:endParaRPr lang="en-US" sz="1700" dirty="0"/>
                    </a:p>
                  </a:txBody>
                  <a:tcPr/>
                </a:tc>
                <a:extLst>
                  <a:ext uri="{0D108BD9-81ED-4DB2-BD59-A6C34878D82A}">
                    <a16:rowId xmlns:a16="http://schemas.microsoft.com/office/drawing/2014/main" val="3152783064"/>
                  </a:ext>
                </a:extLst>
              </a:tr>
              <a:tr h="443206">
                <a:tc>
                  <a:txBody>
                    <a:bodyPr/>
                    <a:lstStyle/>
                    <a:p>
                      <a:r>
                        <a:rPr lang="en-US" sz="1700" dirty="0" err="1" smtClean="0"/>
                        <a:t>useState</a:t>
                      </a:r>
                      <a:endParaRPr lang="en-US" sz="1700" dirty="0"/>
                    </a:p>
                  </a:txBody>
                  <a:tcPr/>
                </a:tc>
                <a:tc>
                  <a:txBody>
                    <a:bodyPr/>
                    <a:lstStyle/>
                    <a:p>
                      <a:r>
                        <a:rPr lang="en-US" sz="1700" b="0" i="0" kern="1200" dirty="0" smtClean="0">
                          <a:solidFill>
                            <a:schemeClr val="dk1"/>
                          </a:solidFill>
                          <a:effectLst/>
                          <a:latin typeface="+mn-lt"/>
                          <a:ea typeface="+mn-ea"/>
                          <a:cs typeface="+mn-cs"/>
                        </a:rPr>
                        <a:t>Allows us to write pure functions with state in them.</a:t>
                      </a:r>
                      <a:endParaRPr lang="en-US" sz="1700" dirty="0"/>
                    </a:p>
                  </a:txBody>
                  <a:tcPr/>
                </a:tc>
                <a:extLst>
                  <a:ext uri="{0D108BD9-81ED-4DB2-BD59-A6C34878D82A}">
                    <a16:rowId xmlns:a16="http://schemas.microsoft.com/office/drawing/2014/main" val="2846328229"/>
                  </a:ext>
                </a:extLst>
              </a:tr>
              <a:tr h="443206">
                <a:tc>
                  <a:txBody>
                    <a:bodyPr/>
                    <a:lstStyle/>
                    <a:p>
                      <a:r>
                        <a:rPr lang="en-US" sz="1700" dirty="0" err="1" smtClean="0"/>
                        <a:t>useEffect</a:t>
                      </a:r>
                      <a:endParaRPr lang="en-US" sz="1700" dirty="0"/>
                    </a:p>
                  </a:txBody>
                  <a:tcPr/>
                </a:tc>
                <a:tc>
                  <a:txBody>
                    <a:bodyPr/>
                    <a:lstStyle/>
                    <a:p>
                      <a:r>
                        <a:rPr lang="en-US" sz="1700" b="0" i="0" kern="1200" dirty="0" smtClean="0">
                          <a:solidFill>
                            <a:schemeClr val="dk1"/>
                          </a:solidFill>
                          <a:effectLst/>
                          <a:latin typeface="+mn-lt"/>
                          <a:ea typeface="+mn-ea"/>
                          <a:cs typeface="+mn-cs"/>
                        </a:rPr>
                        <a:t>Lets us perform side effects. Side effects can be API calls, Updating DOM, subscribing to event listeners.</a:t>
                      </a:r>
                      <a:endParaRPr lang="en-US" sz="1700" dirty="0"/>
                    </a:p>
                  </a:txBody>
                  <a:tcPr/>
                </a:tc>
                <a:extLst>
                  <a:ext uri="{0D108BD9-81ED-4DB2-BD59-A6C34878D82A}">
                    <a16:rowId xmlns:a16="http://schemas.microsoft.com/office/drawing/2014/main" val="512499975"/>
                  </a:ext>
                </a:extLst>
              </a:tr>
              <a:tr h="443206">
                <a:tc>
                  <a:txBody>
                    <a:bodyPr/>
                    <a:lstStyle/>
                    <a:p>
                      <a:r>
                        <a:rPr lang="en-US" sz="1700" dirty="0" err="1" smtClean="0"/>
                        <a:t>useContext</a:t>
                      </a:r>
                      <a:endParaRPr lang="en-US" sz="1700" dirty="0"/>
                    </a:p>
                  </a:txBody>
                  <a:tcPr/>
                </a:tc>
                <a:tc>
                  <a:txBody>
                    <a:bodyPr/>
                    <a:lstStyle/>
                    <a:p>
                      <a:r>
                        <a:rPr lang="en-US" sz="1700" b="0" i="0" kern="1200" dirty="0" smtClean="0">
                          <a:solidFill>
                            <a:schemeClr val="dk1"/>
                          </a:solidFill>
                          <a:effectLst/>
                          <a:latin typeface="+mn-lt"/>
                          <a:ea typeface="+mn-ea"/>
                          <a:cs typeface="+mn-cs"/>
                        </a:rPr>
                        <a:t>Allows to write pure functions with context in them.</a:t>
                      </a:r>
                      <a:endParaRPr lang="en-US" sz="1700" dirty="0"/>
                    </a:p>
                  </a:txBody>
                  <a:tcPr/>
                </a:tc>
                <a:extLst>
                  <a:ext uri="{0D108BD9-81ED-4DB2-BD59-A6C34878D82A}">
                    <a16:rowId xmlns:a16="http://schemas.microsoft.com/office/drawing/2014/main" val="4216361914"/>
                  </a:ext>
                </a:extLst>
              </a:tr>
              <a:tr h="443206">
                <a:tc>
                  <a:txBody>
                    <a:bodyPr/>
                    <a:lstStyle/>
                    <a:p>
                      <a:r>
                        <a:rPr lang="en-US" sz="1700" dirty="0" err="1" smtClean="0"/>
                        <a:t>useReducer</a:t>
                      </a:r>
                      <a:endParaRPr lang="en-US" sz="1700" dirty="0"/>
                    </a:p>
                  </a:txBody>
                  <a:tcPr/>
                </a:tc>
                <a:tc>
                  <a:txBody>
                    <a:bodyPr/>
                    <a:lstStyle/>
                    <a:p>
                      <a:r>
                        <a:rPr lang="en-US" sz="1700" b="0" i="0" kern="1200" dirty="0" smtClean="0">
                          <a:solidFill>
                            <a:schemeClr val="dk1"/>
                          </a:solidFill>
                          <a:effectLst/>
                          <a:latin typeface="+mn-lt"/>
                          <a:ea typeface="+mn-ea"/>
                          <a:cs typeface="+mn-cs"/>
                        </a:rPr>
                        <a:t>Gives us a reference do a </a:t>
                      </a:r>
                      <a:r>
                        <a:rPr lang="en-US" sz="1700" b="0" i="0" kern="1200" dirty="0" err="1" smtClean="0">
                          <a:solidFill>
                            <a:schemeClr val="dk1"/>
                          </a:solidFill>
                          <a:effectLst/>
                          <a:latin typeface="+mn-lt"/>
                          <a:ea typeface="+mn-ea"/>
                          <a:cs typeface="+mn-cs"/>
                        </a:rPr>
                        <a:t>Redux</a:t>
                      </a:r>
                      <a:r>
                        <a:rPr lang="en-US" sz="1700" b="0" i="0" kern="1200" dirty="0" smtClean="0">
                          <a:solidFill>
                            <a:schemeClr val="dk1"/>
                          </a:solidFill>
                          <a:effectLst/>
                          <a:latin typeface="+mn-lt"/>
                          <a:ea typeface="+mn-ea"/>
                          <a:cs typeface="+mn-cs"/>
                        </a:rPr>
                        <a:t>-like reducer</a:t>
                      </a:r>
                      <a:endParaRPr lang="en-US" sz="1700" dirty="0"/>
                    </a:p>
                  </a:txBody>
                  <a:tcPr/>
                </a:tc>
                <a:extLst>
                  <a:ext uri="{0D108BD9-81ED-4DB2-BD59-A6C34878D82A}">
                    <a16:rowId xmlns:a16="http://schemas.microsoft.com/office/drawing/2014/main" val="2108459422"/>
                  </a:ext>
                </a:extLst>
              </a:tr>
              <a:tr h="443206">
                <a:tc>
                  <a:txBody>
                    <a:bodyPr/>
                    <a:lstStyle/>
                    <a:p>
                      <a:r>
                        <a:rPr lang="en-US" sz="1700" dirty="0" err="1" smtClean="0"/>
                        <a:t>useRef</a:t>
                      </a:r>
                      <a:endParaRPr lang="en-US" sz="1700" dirty="0"/>
                    </a:p>
                  </a:txBody>
                  <a:tcPr/>
                </a:tc>
                <a:tc>
                  <a:txBody>
                    <a:bodyPr/>
                    <a:lstStyle/>
                    <a:p>
                      <a:r>
                        <a:rPr lang="en-US" sz="1700" dirty="0" err="1" smtClean="0"/>
                        <a:t>useContext</a:t>
                      </a:r>
                      <a:r>
                        <a:rPr lang="en-US" sz="1700" b="0" i="0" kern="1200" dirty="0" smtClean="0">
                          <a:solidFill>
                            <a:schemeClr val="dk1"/>
                          </a:solidFill>
                          <a:effectLst/>
                          <a:latin typeface="+mn-lt"/>
                          <a:ea typeface="+mn-ea"/>
                          <a:cs typeface="+mn-cs"/>
                        </a:rPr>
                        <a:t> allows to write pure functions that return a mutable </a:t>
                      </a:r>
                      <a:r>
                        <a:rPr lang="en-US" sz="1700" dirty="0" smtClean="0"/>
                        <a:t>ref</a:t>
                      </a:r>
                      <a:r>
                        <a:rPr lang="en-US" sz="1700" b="0" i="0" kern="1200" dirty="0" smtClean="0">
                          <a:solidFill>
                            <a:schemeClr val="dk1"/>
                          </a:solidFill>
                          <a:effectLst/>
                          <a:latin typeface="+mn-lt"/>
                          <a:ea typeface="+mn-ea"/>
                          <a:cs typeface="+mn-cs"/>
                        </a:rPr>
                        <a:t> object.</a:t>
                      </a:r>
                      <a:endParaRPr lang="en-US" sz="1700" dirty="0"/>
                    </a:p>
                  </a:txBody>
                  <a:tcPr/>
                </a:tc>
                <a:extLst>
                  <a:ext uri="{0D108BD9-81ED-4DB2-BD59-A6C34878D82A}">
                    <a16:rowId xmlns:a16="http://schemas.microsoft.com/office/drawing/2014/main" val="5279315"/>
                  </a:ext>
                </a:extLst>
              </a:tr>
              <a:tr h="443206">
                <a:tc>
                  <a:txBody>
                    <a:bodyPr/>
                    <a:lstStyle/>
                    <a:p>
                      <a:r>
                        <a:rPr lang="en-US" sz="1700" dirty="0" err="1" smtClean="0"/>
                        <a:t>useMemo</a:t>
                      </a:r>
                      <a:endParaRPr lang="en-US" sz="1700" dirty="0" smtClean="0"/>
                    </a:p>
                  </a:txBody>
                  <a:tcPr/>
                </a:tc>
                <a:tc>
                  <a:txBody>
                    <a:bodyPr/>
                    <a:lstStyle/>
                    <a:p>
                      <a:r>
                        <a:rPr lang="en-US" sz="1700" b="0" i="0" kern="1200" dirty="0" smtClean="0">
                          <a:solidFill>
                            <a:schemeClr val="dk1"/>
                          </a:solidFill>
                          <a:effectLst/>
                          <a:latin typeface="+mn-lt"/>
                          <a:ea typeface="+mn-ea"/>
                          <a:cs typeface="+mn-cs"/>
                        </a:rPr>
                        <a:t>Used to return a </a:t>
                      </a:r>
                      <a:r>
                        <a:rPr lang="en-US" sz="1700" b="0" i="0" kern="1200" dirty="0" err="1" smtClean="0">
                          <a:solidFill>
                            <a:schemeClr val="dk1"/>
                          </a:solidFill>
                          <a:effectLst/>
                          <a:latin typeface="+mn-lt"/>
                          <a:ea typeface="+mn-ea"/>
                          <a:cs typeface="+mn-cs"/>
                        </a:rPr>
                        <a:t>memoized</a:t>
                      </a:r>
                      <a:r>
                        <a:rPr lang="en-US" sz="1700" b="0" i="0" kern="1200" dirty="0" smtClean="0">
                          <a:solidFill>
                            <a:schemeClr val="dk1"/>
                          </a:solidFill>
                          <a:effectLst/>
                          <a:latin typeface="+mn-lt"/>
                          <a:ea typeface="+mn-ea"/>
                          <a:cs typeface="+mn-cs"/>
                        </a:rPr>
                        <a:t> value.</a:t>
                      </a:r>
                      <a:endParaRPr lang="en-US" sz="1700" dirty="0"/>
                    </a:p>
                  </a:txBody>
                  <a:tcPr/>
                </a:tc>
                <a:extLst>
                  <a:ext uri="{0D108BD9-81ED-4DB2-BD59-A6C34878D82A}">
                    <a16:rowId xmlns:a16="http://schemas.microsoft.com/office/drawing/2014/main" val="2012813599"/>
                  </a:ext>
                </a:extLst>
              </a:tr>
              <a:tr h="764985">
                <a:tc>
                  <a:txBody>
                    <a:bodyPr/>
                    <a:lstStyle/>
                    <a:p>
                      <a:r>
                        <a:rPr lang="en-US" sz="1700" b="0" i="0" kern="1200" dirty="0" err="1" smtClean="0">
                          <a:solidFill>
                            <a:schemeClr val="dk1"/>
                          </a:solidFill>
                          <a:effectLst/>
                          <a:latin typeface="+mn-lt"/>
                          <a:ea typeface="+mn-ea"/>
                          <a:cs typeface="+mn-cs"/>
                        </a:rPr>
                        <a:t>useCallback</a:t>
                      </a:r>
                      <a:endParaRPr lang="en-US" sz="1700" dirty="0"/>
                    </a:p>
                  </a:txBody>
                  <a:tcPr/>
                </a:tc>
                <a:tc>
                  <a:txBody>
                    <a:bodyPr/>
                    <a:lstStyle/>
                    <a:p>
                      <a:r>
                        <a:rPr lang="en-US" sz="1700" b="0" i="0" kern="1200" dirty="0" smtClean="0">
                          <a:solidFill>
                            <a:schemeClr val="dk1"/>
                          </a:solidFill>
                          <a:effectLst/>
                          <a:latin typeface="+mn-lt"/>
                          <a:ea typeface="+mn-ea"/>
                          <a:cs typeface="+mn-cs"/>
                        </a:rPr>
                        <a:t>Used to return a </a:t>
                      </a:r>
                      <a:r>
                        <a:rPr lang="en-US" sz="1700" b="0" i="0" kern="1200" dirty="0" err="1" smtClean="0">
                          <a:solidFill>
                            <a:schemeClr val="dk1"/>
                          </a:solidFill>
                          <a:effectLst/>
                          <a:latin typeface="+mn-lt"/>
                          <a:ea typeface="+mn-ea"/>
                          <a:cs typeface="+mn-cs"/>
                        </a:rPr>
                        <a:t>memoized</a:t>
                      </a:r>
                      <a:r>
                        <a:rPr lang="en-US" sz="1700" b="0" i="0" kern="1200" dirty="0" smtClean="0">
                          <a:solidFill>
                            <a:schemeClr val="dk1"/>
                          </a:solidFill>
                          <a:effectLst/>
                          <a:latin typeface="+mn-lt"/>
                          <a:ea typeface="+mn-ea"/>
                          <a:cs typeface="+mn-cs"/>
                        </a:rPr>
                        <a:t> callback.</a:t>
                      </a:r>
                      <a:endParaRPr lang="en-US" sz="1700" dirty="0"/>
                    </a:p>
                  </a:txBody>
                  <a:tcPr/>
                </a:tc>
                <a:extLst>
                  <a:ext uri="{0D108BD9-81ED-4DB2-BD59-A6C34878D82A}">
                    <a16:rowId xmlns:a16="http://schemas.microsoft.com/office/drawing/2014/main" val="2203947954"/>
                  </a:ext>
                </a:extLst>
              </a:tr>
              <a:tr h="443206">
                <a:tc>
                  <a:txBody>
                    <a:bodyPr/>
                    <a:lstStyle/>
                    <a:p>
                      <a:r>
                        <a:rPr lang="en-US" sz="1700" dirty="0" err="1" smtClean="0"/>
                        <a:t>useImperativeMethods</a:t>
                      </a:r>
                      <a:endParaRPr lang="en-US" sz="1700" dirty="0"/>
                    </a:p>
                  </a:txBody>
                  <a:tcPr/>
                </a:tc>
                <a:tc>
                  <a:txBody>
                    <a:bodyPr/>
                    <a:lstStyle/>
                    <a:p>
                      <a:r>
                        <a:rPr lang="en-US" sz="1700" dirty="0" smtClean="0"/>
                        <a:t>Customizes the instance value that is exposed to parent components when using ref.</a:t>
                      </a:r>
                      <a:endParaRPr lang="en-US" sz="1700" dirty="0"/>
                    </a:p>
                  </a:txBody>
                  <a:tcPr/>
                </a:tc>
                <a:extLst>
                  <a:ext uri="{0D108BD9-81ED-4DB2-BD59-A6C34878D82A}">
                    <a16:rowId xmlns:a16="http://schemas.microsoft.com/office/drawing/2014/main" val="1546691207"/>
                  </a:ext>
                </a:extLst>
              </a:tr>
              <a:tr h="443206">
                <a:tc>
                  <a:txBody>
                    <a:bodyPr/>
                    <a:lstStyle/>
                    <a:p>
                      <a:r>
                        <a:rPr lang="en-US" sz="1700" dirty="0" err="1" smtClean="0"/>
                        <a:t>useMutationEffects</a:t>
                      </a:r>
                      <a:endParaRPr lang="en-US" sz="1700" dirty="0"/>
                    </a:p>
                  </a:txBody>
                  <a:tcPr/>
                </a:tc>
                <a:tc>
                  <a:txBody>
                    <a:bodyPr/>
                    <a:lstStyle/>
                    <a:p>
                      <a:r>
                        <a:rPr lang="en-US" sz="1700" b="0" i="0" kern="1200" dirty="0" smtClean="0">
                          <a:solidFill>
                            <a:schemeClr val="dk1"/>
                          </a:solidFill>
                          <a:effectLst/>
                          <a:latin typeface="+mn-lt"/>
                          <a:ea typeface="+mn-ea"/>
                          <a:cs typeface="+mn-cs"/>
                        </a:rPr>
                        <a:t>Similar to the </a:t>
                      </a:r>
                      <a:r>
                        <a:rPr lang="en-US" sz="1700" b="0" i="0" kern="1200" dirty="0" err="1" smtClean="0">
                          <a:solidFill>
                            <a:schemeClr val="dk1"/>
                          </a:solidFill>
                          <a:effectLst/>
                          <a:latin typeface="+mn-lt"/>
                          <a:ea typeface="+mn-ea"/>
                          <a:cs typeface="+mn-cs"/>
                        </a:rPr>
                        <a:t>useEffect</a:t>
                      </a:r>
                      <a:r>
                        <a:rPr lang="en-US" sz="1700" b="0" i="0" kern="1200" dirty="0" smtClean="0">
                          <a:solidFill>
                            <a:schemeClr val="dk1"/>
                          </a:solidFill>
                          <a:effectLst/>
                          <a:latin typeface="+mn-lt"/>
                          <a:ea typeface="+mn-ea"/>
                          <a:cs typeface="+mn-cs"/>
                        </a:rPr>
                        <a:t> Hook in the sense that it allows you perform DOM mutations.</a:t>
                      </a:r>
                      <a:endParaRPr lang="en-US" sz="1700" dirty="0"/>
                    </a:p>
                  </a:txBody>
                  <a:tcPr/>
                </a:tc>
                <a:extLst>
                  <a:ext uri="{0D108BD9-81ED-4DB2-BD59-A6C34878D82A}">
                    <a16:rowId xmlns:a16="http://schemas.microsoft.com/office/drawing/2014/main" val="1269051380"/>
                  </a:ext>
                </a:extLst>
              </a:tr>
              <a:tr h="443206">
                <a:tc>
                  <a:txBody>
                    <a:bodyPr/>
                    <a:lstStyle/>
                    <a:p>
                      <a:r>
                        <a:rPr lang="en-US" sz="1700" dirty="0" err="1" smtClean="0"/>
                        <a:t>useLayoutEffect</a:t>
                      </a:r>
                      <a:endParaRPr lang="en-US" sz="1700" dirty="0"/>
                    </a:p>
                  </a:txBody>
                  <a:tcPr/>
                </a:tc>
                <a:tc>
                  <a:txBody>
                    <a:bodyPr/>
                    <a:lstStyle/>
                    <a:p>
                      <a:r>
                        <a:rPr lang="en-US" sz="1700" b="0" i="0" kern="1200" dirty="0" smtClean="0">
                          <a:solidFill>
                            <a:schemeClr val="dk1"/>
                          </a:solidFill>
                          <a:effectLst/>
                          <a:latin typeface="+mn-lt"/>
                          <a:ea typeface="+mn-ea"/>
                          <a:cs typeface="+mn-cs"/>
                        </a:rPr>
                        <a:t>Used to read layout from the DOM and synchronously re-render.</a:t>
                      </a:r>
                      <a:endParaRPr lang="en-US" sz="1700" dirty="0"/>
                    </a:p>
                  </a:txBody>
                  <a:tcPr/>
                </a:tc>
                <a:extLst>
                  <a:ext uri="{0D108BD9-81ED-4DB2-BD59-A6C34878D82A}">
                    <a16:rowId xmlns:a16="http://schemas.microsoft.com/office/drawing/2014/main" val="464842036"/>
                  </a:ext>
                </a:extLst>
              </a:tr>
            </a:tbl>
          </a:graphicData>
        </a:graphic>
      </p:graphicFrame>
    </p:spTree>
    <p:extLst>
      <p:ext uri="{BB962C8B-B14F-4D97-AF65-F5344CB8AC3E}">
        <p14:creationId xmlns:p14="http://schemas.microsoft.com/office/powerpoint/2010/main" val="24015930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4413068" y="133894"/>
            <a:ext cx="3607526" cy="1913709"/>
          </a:xfrm>
        </p:spPr>
        <p:txBody>
          <a:bodyPr/>
          <a:lstStyle/>
          <a:p>
            <a:r>
              <a:rPr lang="en-US" sz="9600" dirty="0" smtClean="0"/>
              <a:t>LINKS</a:t>
            </a:r>
            <a:endParaRPr lang="en-US" sz="9600" dirty="0"/>
          </a:p>
        </p:txBody>
      </p:sp>
      <p:sp>
        <p:nvSpPr>
          <p:cNvPr id="4" name="Текст 3"/>
          <p:cNvSpPr>
            <a:spLocks noGrp="1"/>
          </p:cNvSpPr>
          <p:nvPr>
            <p:ph type="body" sz="quarter" idx="13"/>
          </p:nvPr>
        </p:nvSpPr>
        <p:spPr>
          <a:xfrm>
            <a:off x="685800" y="2047603"/>
            <a:ext cx="4870269" cy="2057400"/>
          </a:xfrm>
        </p:spPr>
        <p:txBody>
          <a:bodyPr/>
          <a:lstStyle/>
          <a:p>
            <a:pPr marL="457200" indent="-457200">
              <a:buAutoNum type="arabicPeriod"/>
            </a:pPr>
            <a:r>
              <a:rPr lang="en-US" sz="2000" dirty="0" smtClean="0">
                <a:hlinkClick r:id="rId2"/>
              </a:rPr>
              <a:t>https</a:t>
            </a:r>
            <a:r>
              <a:rPr lang="en-US" sz="2000" dirty="0">
                <a:hlinkClick r:id="rId2"/>
              </a:rPr>
              <a:t>://www.newline.co/fullstack-react/articles/an-introduction-to-hooks-in-react/#</a:t>
            </a:r>
            <a:r>
              <a:rPr lang="en-US" sz="2000" dirty="0" smtClean="0">
                <a:hlinkClick r:id="rId2"/>
              </a:rPr>
              <a:t>react-tracks-the-state</a:t>
            </a:r>
            <a:endParaRPr lang="en-US" sz="2000" dirty="0" smtClean="0"/>
          </a:p>
          <a:p>
            <a:pPr marL="457200" indent="-457200">
              <a:buAutoNum type="arabicPeriod"/>
            </a:pPr>
            <a:r>
              <a:rPr lang="en-US" sz="2000" dirty="0">
                <a:hlinkClick r:id="rId3"/>
              </a:rPr>
              <a:t>https://</a:t>
            </a:r>
            <a:r>
              <a:rPr lang="en-US" sz="2000" dirty="0" smtClean="0">
                <a:hlinkClick r:id="rId3"/>
              </a:rPr>
              <a:t>reactjs.org/docs/hooks-overview.html</a:t>
            </a:r>
            <a:endParaRPr lang="en-US" sz="2000" dirty="0" smtClean="0"/>
          </a:p>
          <a:p>
            <a:pPr marL="457200" indent="-457200">
              <a:buAutoNum type="arabicPeriod"/>
            </a:pPr>
            <a:r>
              <a:rPr lang="en-US" sz="2000" dirty="0">
                <a:hlinkClick r:id="rId4"/>
              </a:rPr>
              <a:t>https://nikgraf.github.io/react-hooks</a:t>
            </a:r>
            <a:r>
              <a:rPr lang="en-US" sz="2000" dirty="0" smtClean="0">
                <a:hlinkClick r:id="rId4"/>
              </a:rPr>
              <a:t>/</a:t>
            </a:r>
            <a:endParaRPr lang="en-US" sz="2000" dirty="0" smtClean="0"/>
          </a:p>
          <a:p>
            <a:pPr marL="457200" indent="-457200">
              <a:buAutoNum type="arabicPeriod"/>
            </a:pPr>
            <a:r>
              <a:rPr lang="en-US" sz="2000" dirty="0">
                <a:hlinkClick r:id="rId5"/>
              </a:rPr>
              <a:t>https://</a:t>
            </a:r>
            <a:r>
              <a:rPr lang="en-US" sz="2000" dirty="0" smtClean="0">
                <a:hlinkClick r:id="rId5"/>
              </a:rPr>
              <a:t>www.youtube.com/playlist?list=PLqKQF2ojwm3n6YO3BDSQIg35GGKn_ImFD</a:t>
            </a:r>
            <a:endParaRPr lang="en-US" sz="2000" dirty="0" smtClean="0"/>
          </a:p>
        </p:txBody>
      </p:sp>
      <p:sp>
        <p:nvSpPr>
          <p:cNvPr id="2" name="Текст 1"/>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191728621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p:txBody>
          <a:bodyPr/>
          <a:lstStyle/>
          <a:p>
            <a:r>
              <a:rPr lang="ru-RU" dirty="0" smtClean="0"/>
              <a:t>(</a:t>
            </a:r>
            <a:r>
              <a:rPr lang="ru-RU" dirty="0" err="1" smtClean="0"/>
              <a:t>наканецта</a:t>
            </a:r>
            <a:r>
              <a:rPr lang="ru-RU" dirty="0" smtClean="0"/>
              <a:t>)</a:t>
            </a:r>
            <a:endParaRPr lang="en-US" dirty="0"/>
          </a:p>
        </p:txBody>
      </p:sp>
      <p:pic>
        <p:nvPicPr>
          <p:cNvPr id="1026" name="Picture 2" descr="Картинки по запросу &quot;spongebob hook&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p:cNvSpPr>
            <a:spLocks noGrp="1"/>
          </p:cNvSpPr>
          <p:nvPr>
            <p:ph type="title"/>
          </p:nvPr>
        </p:nvSpPr>
        <p:spPr>
          <a:xfrm>
            <a:off x="3152503" y="183636"/>
            <a:ext cx="5886994" cy="1209735"/>
          </a:xfrm>
        </p:spPr>
        <p:txBody>
          <a:bodyPr/>
          <a:lstStyle/>
          <a:p>
            <a:r>
              <a:rPr lang="en-US" sz="12500" dirty="0" smtClean="0">
                <a:latin typeface="Proxima Nova Black" panose="02000506030000020004" pitchFamily="2" charset="0"/>
              </a:rPr>
              <a:t>HOOKS</a:t>
            </a:r>
            <a:endParaRPr lang="en-US" sz="12500" dirty="0">
              <a:latin typeface="Proxima Nova Black" panose="02000506030000020004" pitchFamily="2" charset="0"/>
            </a:endParaRPr>
          </a:p>
        </p:txBody>
      </p:sp>
    </p:spTree>
    <p:extLst>
      <p:ext uri="{BB962C8B-B14F-4D97-AF65-F5344CB8AC3E}">
        <p14:creationId xmlns:p14="http://schemas.microsoft.com/office/powerpoint/2010/main" val="30921398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91353" y="0"/>
            <a:ext cx="10820400" cy="4800601"/>
          </a:xfrm>
        </p:spPr>
        <p:txBody>
          <a:bodyPr/>
          <a:lstStyle/>
          <a:p>
            <a:pPr>
              <a:lnSpc>
                <a:spcPct val="100000"/>
              </a:lnSpc>
            </a:pPr>
            <a:r>
              <a:rPr lang="en-US" sz="3200" dirty="0" smtClean="0"/>
              <a:t>What are React hooks?</a:t>
            </a:r>
            <a:br>
              <a:rPr lang="en-US" sz="3200" dirty="0" smtClean="0"/>
            </a:br>
            <a:r>
              <a:rPr lang="en-US" sz="3200" dirty="0" smtClean="0"/>
              <a:t/>
            </a:r>
            <a:br>
              <a:rPr lang="en-US" sz="3200" dirty="0" smtClean="0"/>
            </a:br>
            <a:r>
              <a:rPr lang="en-US" sz="3200" i="1" dirty="0" smtClean="0"/>
              <a:t>Hooks</a:t>
            </a:r>
            <a:r>
              <a:rPr lang="en-US" sz="3200" dirty="0" smtClean="0"/>
              <a:t> are a new addition in React 16.8. They let you use state and other React features without writing a class.</a:t>
            </a:r>
            <a:r>
              <a:rPr lang="ru-RU" sz="3200" dirty="0" smtClean="0"/>
              <a:t> </a:t>
            </a:r>
            <a:br>
              <a:rPr lang="ru-RU" sz="3200" dirty="0" smtClean="0"/>
            </a:br>
            <a:r>
              <a:rPr lang="ru-RU" sz="3200" dirty="0"/>
              <a:t/>
            </a:r>
            <a:br>
              <a:rPr lang="ru-RU" sz="3200" dirty="0"/>
            </a:br>
            <a:r>
              <a:rPr lang="en-US" sz="3200" dirty="0" smtClean="0"/>
              <a:t>With </a:t>
            </a:r>
            <a:r>
              <a:rPr lang="en-US" sz="3200" dirty="0"/>
              <a:t>React Hooks we can replicate a similar/the same behavior in functional components:</a:t>
            </a:r>
            <a:br>
              <a:rPr lang="en-US" sz="3200" dirty="0"/>
            </a:br>
            <a:r>
              <a:rPr lang="en-US" sz="3200" dirty="0"/>
              <a:t>Component state uses the </a:t>
            </a:r>
            <a:r>
              <a:rPr lang="en-US" sz="3200" dirty="0" err="1"/>
              <a:t>useState</a:t>
            </a:r>
            <a:r>
              <a:rPr lang="en-US" sz="3200" dirty="0"/>
              <a:t>() hook.</a:t>
            </a:r>
            <a:br>
              <a:rPr lang="en-US" sz="3200" dirty="0"/>
            </a:br>
            <a:r>
              <a:rPr lang="en-US" sz="3200" dirty="0"/>
              <a:t>Lifecycle methods like </a:t>
            </a:r>
            <a:r>
              <a:rPr lang="en-US" sz="3200" dirty="0" err="1"/>
              <a:t>componentDidMount</a:t>
            </a:r>
            <a:r>
              <a:rPr lang="en-US" sz="3200" dirty="0"/>
              <a:t>() and </a:t>
            </a:r>
            <a:r>
              <a:rPr lang="en-US" sz="3200" dirty="0" err="1"/>
              <a:t>componentDidUpdate</a:t>
            </a:r>
            <a:r>
              <a:rPr lang="en-US" sz="3200" dirty="0"/>
              <a:t>() use the </a:t>
            </a:r>
            <a:r>
              <a:rPr lang="en-US" sz="3200" dirty="0" err="1"/>
              <a:t>useEffect</a:t>
            </a:r>
            <a:r>
              <a:rPr lang="en-US" sz="3200" dirty="0"/>
              <a:t>() hook.</a:t>
            </a:r>
            <a:br>
              <a:rPr lang="en-US" sz="3200" dirty="0"/>
            </a:br>
            <a:r>
              <a:rPr lang="en-US" sz="3200" dirty="0"/>
              <a:t>Static </a:t>
            </a:r>
            <a:r>
              <a:rPr lang="en-US" sz="3200" dirty="0" err="1"/>
              <a:t>contextType</a:t>
            </a:r>
            <a:r>
              <a:rPr lang="en-US" sz="3200" dirty="0"/>
              <a:t> uses the </a:t>
            </a:r>
            <a:r>
              <a:rPr lang="en-US" sz="3200" dirty="0" err="1"/>
              <a:t>useContext</a:t>
            </a:r>
            <a:r>
              <a:rPr lang="en-US" sz="3200" dirty="0"/>
              <a:t>() hook.</a:t>
            </a:r>
            <a:br>
              <a:rPr lang="en-US" sz="3200" dirty="0"/>
            </a:br>
            <a:r>
              <a:rPr lang="en-US" sz="3200" dirty="0"/>
              <a:t/>
            </a:r>
            <a:br>
              <a:rPr lang="en-US" sz="3200" dirty="0"/>
            </a:br>
            <a:r>
              <a:rPr lang="ru-RU" sz="3200" dirty="0" smtClean="0"/>
              <a:t/>
            </a:r>
            <a:br>
              <a:rPr lang="ru-RU" sz="3200" dirty="0" smtClean="0"/>
            </a:br>
            <a:endParaRPr lang="en-US" sz="3200" dirty="0"/>
          </a:p>
        </p:txBody>
      </p:sp>
    </p:spTree>
    <p:extLst>
      <p:ext uri="{BB962C8B-B14F-4D97-AF65-F5344CB8AC3E}">
        <p14:creationId xmlns:p14="http://schemas.microsoft.com/office/powerpoint/2010/main" val="24600828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800" y="1251858"/>
            <a:ext cx="3467100" cy="1913709"/>
          </a:xfrm>
        </p:spPr>
        <p:txBody>
          <a:bodyPr/>
          <a:lstStyle/>
          <a:p>
            <a:r>
              <a:rPr lang="en-US" dirty="0" err="1" smtClean="0"/>
              <a:t>useState</a:t>
            </a:r>
            <a:r>
              <a:rPr lang="en-US" dirty="0" smtClean="0"/>
              <a:t>()</a:t>
            </a:r>
            <a:endParaRPr lang="en-US" dirty="0"/>
          </a:p>
        </p:txBody>
      </p:sp>
      <p:sp>
        <p:nvSpPr>
          <p:cNvPr id="4" name="Текст 3"/>
          <p:cNvSpPr>
            <a:spLocks noGrp="1"/>
          </p:cNvSpPr>
          <p:nvPr>
            <p:ph type="body" sz="quarter" idx="13"/>
          </p:nvPr>
        </p:nvSpPr>
        <p:spPr>
          <a:xfrm>
            <a:off x="685800" y="2047603"/>
            <a:ext cx="4870269" cy="2057400"/>
          </a:xfrm>
        </p:spPr>
        <p:txBody>
          <a:bodyPr/>
          <a:lstStyle/>
          <a:p>
            <a:r>
              <a:rPr lang="en-US" sz="2000" dirty="0"/>
              <a:t>State are an essential part of React. They allow us to declare state variables that hold data that will be used in our app. Before hooks, state was usually only used in a class component </a:t>
            </a:r>
            <a:r>
              <a:rPr lang="en-US" sz="2000" dirty="0" smtClean="0"/>
              <a:t>but </a:t>
            </a:r>
            <a:r>
              <a:rPr lang="en-US" sz="2000" dirty="0"/>
              <a:t>Hooks allows us to add state to a functional component. Let's see an example below. Here, we'll be building a switch for a lightbulb SVG, which will change color depending on the value of the state. To do this, we'll be using the </a:t>
            </a:r>
            <a:r>
              <a:rPr lang="en-US" sz="2000" dirty="0" err="1"/>
              <a:t>useState</a:t>
            </a:r>
            <a:r>
              <a:rPr lang="en-US" sz="2000" dirty="0"/>
              <a:t> hook.</a:t>
            </a:r>
          </a:p>
        </p:txBody>
      </p:sp>
      <p:sp>
        <p:nvSpPr>
          <p:cNvPr id="7" name="Текст 1"/>
          <p:cNvSpPr>
            <a:spLocks noGrp="1"/>
          </p:cNvSpPr>
          <p:nvPr>
            <p:ph type="body" sz="quarter" idx="12"/>
          </p:nvPr>
        </p:nvSpPr>
        <p:spPr>
          <a:xfrm>
            <a:off x="5827123" y="433252"/>
            <a:ext cx="7124700" cy="4103914"/>
          </a:xfrm>
        </p:spPr>
        <p:txBody>
          <a:bodyPr/>
          <a:lstStyle/>
          <a:p>
            <a:r>
              <a:rPr lang="en-US" dirty="0"/>
              <a:t>function </a:t>
            </a:r>
            <a:r>
              <a:rPr lang="en-US" dirty="0" err="1"/>
              <a:t>LightBulb</a:t>
            </a:r>
            <a:r>
              <a:rPr lang="en-US" dirty="0"/>
              <a:t>() {</a:t>
            </a:r>
          </a:p>
          <a:p>
            <a:r>
              <a:rPr lang="en-US" dirty="0"/>
              <a:t>  </a:t>
            </a:r>
            <a:r>
              <a:rPr lang="en-US" b="1" dirty="0"/>
              <a:t>let [light, </a:t>
            </a:r>
            <a:r>
              <a:rPr lang="en-US" b="1" dirty="0" err="1"/>
              <a:t>setLight</a:t>
            </a:r>
            <a:r>
              <a:rPr lang="en-US" b="1" dirty="0"/>
              <a:t>] = </a:t>
            </a:r>
            <a:r>
              <a:rPr lang="en-US" b="1" dirty="0" err="1"/>
              <a:t>useState</a:t>
            </a:r>
            <a:r>
              <a:rPr lang="en-US" b="1" dirty="0"/>
              <a:t>(0</a:t>
            </a:r>
            <a:r>
              <a:rPr lang="en-US" b="1" dirty="0" smtClean="0"/>
              <a:t>);</a:t>
            </a:r>
            <a:endParaRPr lang="en-US" b="1" dirty="0"/>
          </a:p>
          <a:p>
            <a:r>
              <a:rPr lang="en-US" dirty="0"/>
              <a:t>  </a:t>
            </a:r>
            <a:r>
              <a:rPr lang="en-US" dirty="0" err="1"/>
              <a:t>const</a:t>
            </a:r>
            <a:r>
              <a:rPr lang="en-US" dirty="0"/>
              <a:t> </a:t>
            </a:r>
            <a:r>
              <a:rPr lang="en-US" dirty="0" err="1"/>
              <a:t>setOff</a:t>
            </a:r>
            <a:r>
              <a:rPr lang="en-US" dirty="0"/>
              <a:t> = () =&gt; </a:t>
            </a:r>
            <a:r>
              <a:rPr lang="en-US" dirty="0" err="1"/>
              <a:t>setLight</a:t>
            </a:r>
            <a:r>
              <a:rPr lang="en-US" dirty="0"/>
              <a:t>(0);</a:t>
            </a:r>
          </a:p>
          <a:p>
            <a:r>
              <a:rPr lang="en-US" dirty="0"/>
              <a:t>  </a:t>
            </a:r>
            <a:r>
              <a:rPr lang="en-US" dirty="0" err="1"/>
              <a:t>const</a:t>
            </a:r>
            <a:r>
              <a:rPr lang="en-US" dirty="0"/>
              <a:t> </a:t>
            </a:r>
            <a:r>
              <a:rPr lang="en-US" dirty="0" err="1"/>
              <a:t>setOn</a:t>
            </a:r>
            <a:r>
              <a:rPr lang="en-US" dirty="0"/>
              <a:t> = () =&gt; </a:t>
            </a:r>
            <a:r>
              <a:rPr lang="en-US" dirty="0" err="1"/>
              <a:t>setLight</a:t>
            </a:r>
            <a:r>
              <a:rPr lang="en-US" dirty="0"/>
              <a:t>(1</a:t>
            </a:r>
            <a:r>
              <a:rPr lang="en-US" dirty="0" smtClean="0"/>
              <a:t>);</a:t>
            </a:r>
            <a:endParaRPr lang="en-US" dirty="0"/>
          </a:p>
          <a:p>
            <a:r>
              <a:rPr lang="en-US" dirty="0"/>
              <a:t>  let </a:t>
            </a:r>
            <a:r>
              <a:rPr lang="en-US" dirty="0" err="1"/>
              <a:t>fillColor</a:t>
            </a:r>
            <a:r>
              <a:rPr lang="en-US" dirty="0"/>
              <a:t> = light === 1 ? "#ffbb73" : "#000000</a:t>
            </a:r>
            <a:r>
              <a:rPr lang="en-US" dirty="0" smtClean="0"/>
              <a:t>";</a:t>
            </a:r>
            <a:endParaRPr lang="en-US" dirty="0"/>
          </a:p>
          <a:p>
            <a:r>
              <a:rPr lang="en-US" dirty="0"/>
              <a:t>  return (</a:t>
            </a:r>
          </a:p>
          <a:p>
            <a:r>
              <a:rPr lang="en-US" dirty="0"/>
              <a:t>    &lt;div </a:t>
            </a:r>
            <a:r>
              <a:rPr lang="en-US" dirty="0" err="1"/>
              <a:t>className</a:t>
            </a:r>
            <a:r>
              <a:rPr lang="en-US" dirty="0"/>
              <a:t>="App"&gt;</a:t>
            </a:r>
          </a:p>
          <a:p>
            <a:r>
              <a:rPr lang="en-US" dirty="0"/>
              <a:t>      &lt;div&gt;</a:t>
            </a:r>
          </a:p>
          <a:p>
            <a:r>
              <a:rPr lang="en-US" dirty="0"/>
              <a:t>        &lt;</a:t>
            </a:r>
            <a:r>
              <a:rPr lang="en-US" dirty="0" err="1"/>
              <a:t>LightbulbSvg</a:t>
            </a:r>
            <a:r>
              <a:rPr lang="en-US" dirty="0"/>
              <a:t> </a:t>
            </a:r>
            <a:r>
              <a:rPr lang="en-US" dirty="0" err="1"/>
              <a:t>fillColor</a:t>
            </a:r>
            <a:r>
              <a:rPr lang="en-US" dirty="0"/>
              <a:t>={</a:t>
            </a:r>
            <a:r>
              <a:rPr lang="en-US" dirty="0" err="1"/>
              <a:t>fillColor</a:t>
            </a:r>
            <a:r>
              <a:rPr lang="en-US" dirty="0"/>
              <a:t>} /&gt;</a:t>
            </a:r>
          </a:p>
          <a:p>
            <a:r>
              <a:rPr lang="en-US" dirty="0"/>
              <a:t>      &lt;/div</a:t>
            </a:r>
            <a:r>
              <a:rPr lang="en-US" dirty="0" smtClean="0"/>
              <a:t>&gt;</a:t>
            </a:r>
            <a:endParaRPr lang="en-US" dirty="0"/>
          </a:p>
          <a:p>
            <a:r>
              <a:rPr lang="en-US" dirty="0"/>
              <a:t>      &lt;button </a:t>
            </a:r>
            <a:r>
              <a:rPr lang="en-US" dirty="0" err="1"/>
              <a:t>onClick</a:t>
            </a:r>
            <a:r>
              <a:rPr lang="en-US" dirty="0"/>
              <a:t>={</a:t>
            </a:r>
            <a:r>
              <a:rPr lang="en-US" dirty="0" err="1"/>
              <a:t>setOff</a:t>
            </a:r>
            <a:r>
              <a:rPr lang="en-US" dirty="0"/>
              <a:t>}&gt;Off&lt;/button&gt;</a:t>
            </a:r>
          </a:p>
          <a:p>
            <a:r>
              <a:rPr lang="en-US" dirty="0"/>
              <a:t>      &lt;button </a:t>
            </a:r>
            <a:r>
              <a:rPr lang="en-US" dirty="0" err="1"/>
              <a:t>onClick</a:t>
            </a:r>
            <a:r>
              <a:rPr lang="en-US" dirty="0"/>
              <a:t>={</a:t>
            </a:r>
            <a:r>
              <a:rPr lang="en-US" dirty="0" err="1"/>
              <a:t>setOn</a:t>
            </a:r>
            <a:r>
              <a:rPr lang="en-US" dirty="0"/>
              <a:t>}&gt;On&lt;/button&gt;</a:t>
            </a:r>
          </a:p>
          <a:p>
            <a:r>
              <a:rPr lang="en-US" dirty="0"/>
              <a:t>    &lt;/div&gt;</a:t>
            </a:r>
          </a:p>
          <a:p>
            <a:r>
              <a:rPr lang="en-US" dirty="0"/>
              <a:t>  );</a:t>
            </a:r>
          </a:p>
          <a:p>
            <a:r>
              <a:rPr lang="en-US" dirty="0"/>
              <a:t>}</a:t>
            </a:r>
            <a:endParaRPr lang="ru-RU" dirty="0" smtClean="0"/>
          </a:p>
        </p:txBody>
      </p:sp>
    </p:spTree>
    <p:extLst>
      <p:ext uri="{BB962C8B-B14F-4D97-AF65-F5344CB8AC3E}">
        <p14:creationId xmlns:p14="http://schemas.microsoft.com/office/powerpoint/2010/main" val="42292600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800" y="916577"/>
            <a:ext cx="3467100" cy="1913709"/>
          </a:xfrm>
        </p:spPr>
        <p:txBody>
          <a:bodyPr/>
          <a:lstStyle/>
          <a:p>
            <a:r>
              <a:rPr lang="en-US" dirty="0" err="1" smtClean="0"/>
              <a:t>useState</a:t>
            </a:r>
            <a:r>
              <a:rPr lang="en-US" dirty="0" smtClean="0"/>
              <a:t>()</a:t>
            </a:r>
            <a:endParaRPr lang="en-US" dirty="0"/>
          </a:p>
        </p:txBody>
      </p:sp>
      <p:sp>
        <p:nvSpPr>
          <p:cNvPr id="4" name="Текст 3"/>
          <p:cNvSpPr>
            <a:spLocks noGrp="1"/>
          </p:cNvSpPr>
          <p:nvPr>
            <p:ph type="body" sz="quarter" idx="13"/>
          </p:nvPr>
        </p:nvSpPr>
        <p:spPr>
          <a:xfrm>
            <a:off x="685800" y="1638301"/>
            <a:ext cx="4870269" cy="2057400"/>
          </a:xfrm>
        </p:spPr>
        <p:txBody>
          <a:bodyPr/>
          <a:lstStyle/>
          <a:p>
            <a:r>
              <a:rPr lang="en-US" sz="2000" dirty="0"/>
              <a:t>Within this function, we call </a:t>
            </a:r>
            <a:r>
              <a:rPr lang="en-US" sz="2000" dirty="0" err="1"/>
              <a:t>useState</a:t>
            </a:r>
            <a:r>
              <a:rPr lang="en-US" sz="2000" dirty="0"/>
              <a:t> to create a state variable</a:t>
            </a:r>
            <a:r>
              <a:rPr lang="en-US" sz="2000" dirty="0" smtClean="0"/>
              <a:t>: </a:t>
            </a:r>
          </a:p>
          <a:p>
            <a:r>
              <a:rPr lang="en-US" sz="2000" dirty="0" err="1"/>
              <a:t>useState</a:t>
            </a:r>
            <a:r>
              <a:rPr lang="en-US" sz="2000" dirty="0"/>
              <a:t> is used to declare a state variable and can be initialized with any type of value (unlike state in classes, which were required to be an object</a:t>
            </a:r>
            <a:r>
              <a:rPr lang="en-US" sz="2000" dirty="0" smtClean="0"/>
              <a:t>).</a:t>
            </a:r>
          </a:p>
          <a:p>
            <a:r>
              <a:rPr lang="en-US" sz="2000" dirty="0" smtClean="0"/>
              <a:t>In our </a:t>
            </a:r>
            <a:r>
              <a:rPr lang="en-US" sz="2000" dirty="0" err="1" smtClean="0"/>
              <a:t>useState</a:t>
            </a:r>
            <a:r>
              <a:rPr lang="en-US" sz="2000" dirty="0" smtClean="0"/>
              <a:t> first value – current state, and </a:t>
            </a:r>
            <a:r>
              <a:rPr lang="en-US" sz="2000" dirty="0"/>
              <a:t>the second is a function used to update the state (first) </a:t>
            </a:r>
            <a:r>
              <a:rPr lang="en-US" sz="2000" dirty="0" smtClean="0"/>
              <a:t>value. And </a:t>
            </a:r>
            <a:r>
              <a:rPr lang="en-US" sz="2000" dirty="0" err="1" smtClean="0"/>
              <a:t>useState</a:t>
            </a:r>
            <a:r>
              <a:rPr lang="en-US" sz="2000" dirty="0" smtClean="0"/>
              <a:t> takes starting value(0).</a:t>
            </a:r>
            <a:endParaRPr lang="ru-RU" sz="2000" dirty="0" smtClean="0"/>
          </a:p>
          <a:p>
            <a:r>
              <a:rPr lang="en-US" sz="2000" dirty="0"/>
              <a:t>This can feel a bit magical, but what is happen is that React is tracking the value of this variable and it will pass in the new value when it re-renders this component.</a:t>
            </a:r>
          </a:p>
        </p:txBody>
      </p:sp>
      <p:sp>
        <p:nvSpPr>
          <p:cNvPr id="7" name="Текст 1"/>
          <p:cNvSpPr>
            <a:spLocks noGrp="1"/>
          </p:cNvSpPr>
          <p:nvPr>
            <p:ph type="body" sz="quarter" idx="12"/>
          </p:nvPr>
        </p:nvSpPr>
        <p:spPr>
          <a:xfrm>
            <a:off x="3467100" y="215538"/>
            <a:ext cx="7124700" cy="4103914"/>
          </a:xfrm>
        </p:spPr>
        <p:txBody>
          <a:bodyPr/>
          <a:lstStyle/>
          <a:p>
            <a:endParaRPr lang="en-US" dirty="0" smtClean="0"/>
          </a:p>
          <a:p>
            <a:endParaRPr lang="en-US" dirty="0"/>
          </a:p>
          <a:p>
            <a:endParaRPr lang="en-US" dirty="0" smtClean="0"/>
          </a:p>
          <a:p>
            <a:endParaRPr lang="en-US" dirty="0"/>
          </a:p>
          <a:p>
            <a:r>
              <a:rPr lang="en-US" dirty="0" smtClean="0"/>
              <a:t>let </a:t>
            </a:r>
            <a:r>
              <a:rPr lang="en-US" dirty="0"/>
              <a:t>[light, </a:t>
            </a:r>
            <a:r>
              <a:rPr lang="en-US" dirty="0" err="1"/>
              <a:t>setLight</a:t>
            </a:r>
            <a:r>
              <a:rPr lang="en-US" dirty="0"/>
              <a:t>] = </a:t>
            </a:r>
            <a:r>
              <a:rPr lang="en-US" dirty="0" err="1"/>
              <a:t>useState</a:t>
            </a:r>
            <a:r>
              <a:rPr lang="en-US" dirty="0"/>
              <a:t>(0);</a:t>
            </a:r>
            <a:endParaRPr lang="ru-RU" dirty="0" smtClean="0"/>
          </a:p>
        </p:txBody>
      </p:sp>
    </p:spTree>
    <p:extLst>
      <p:ext uri="{BB962C8B-B14F-4D97-AF65-F5344CB8AC3E}">
        <p14:creationId xmlns:p14="http://schemas.microsoft.com/office/powerpoint/2010/main" val="22248846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800" y="295003"/>
            <a:ext cx="3467100" cy="1913709"/>
          </a:xfrm>
        </p:spPr>
        <p:txBody>
          <a:bodyPr/>
          <a:lstStyle/>
          <a:p>
            <a:r>
              <a:rPr lang="en-US" dirty="0" err="1" smtClean="0"/>
              <a:t>useEffect</a:t>
            </a:r>
            <a:r>
              <a:rPr lang="en-US" dirty="0" smtClean="0"/>
              <a:t>()</a:t>
            </a:r>
            <a:endParaRPr lang="en-US" dirty="0"/>
          </a:p>
        </p:txBody>
      </p:sp>
      <p:sp>
        <p:nvSpPr>
          <p:cNvPr id="4" name="Текст 3"/>
          <p:cNvSpPr>
            <a:spLocks noGrp="1"/>
          </p:cNvSpPr>
          <p:nvPr>
            <p:ph type="body" sz="quarter" idx="13"/>
          </p:nvPr>
        </p:nvSpPr>
        <p:spPr>
          <a:xfrm>
            <a:off x="685800" y="1039420"/>
            <a:ext cx="4870269" cy="2057400"/>
          </a:xfrm>
        </p:spPr>
        <p:txBody>
          <a:bodyPr/>
          <a:lstStyle/>
          <a:p>
            <a:r>
              <a:rPr lang="en-US" sz="2000" dirty="0"/>
              <a:t>The </a:t>
            </a:r>
            <a:r>
              <a:rPr lang="en-US" sz="2000" dirty="0" err="1"/>
              <a:t>useEffect</a:t>
            </a:r>
            <a:r>
              <a:rPr lang="en-US" sz="2000" dirty="0"/>
              <a:t> Hook lets you perform side effects in function components. Side effects can be API calls, Updating DOM, subscribing to event listeners - anything where you want an "imperative" action to </a:t>
            </a:r>
            <a:r>
              <a:rPr lang="en-US" sz="2000" dirty="0" smtClean="0"/>
              <a:t>happen. By </a:t>
            </a:r>
            <a:r>
              <a:rPr lang="en-US" sz="2000" dirty="0"/>
              <a:t>using the </a:t>
            </a:r>
            <a:r>
              <a:rPr lang="en-US" sz="2000" dirty="0" err="1"/>
              <a:t>useEffect</a:t>
            </a:r>
            <a:r>
              <a:rPr lang="en-US" sz="2000" dirty="0"/>
              <a:t>() Hook, React knows that you'd like to carry out a certain action after it's done rendering</a:t>
            </a:r>
            <a:r>
              <a:rPr lang="en-US" sz="2000" dirty="0" smtClean="0"/>
              <a:t>.</a:t>
            </a:r>
          </a:p>
          <a:p>
            <a:r>
              <a:rPr lang="en-US" sz="2000" dirty="0"/>
              <a:t>In this code example both </a:t>
            </a:r>
            <a:r>
              <a:rPr lang="en-US" sz="2000" dirty="0" err="1"/>
              <a:t>useState</a:t>
            </a:r>
            <a:r>
              <a:rPr lang="en-US" sz="2000" dirty="0"/>
              <a:t> and </a:t>
            </a:r>
            <a:r>
              <a:rPr lang="en-US" sz="2000" dirty="0" err="1"/>
              <a:t>useEffect</a:t>
            </a:r>
            <a:r>
              <a:rPr lang="en-US" sz="2000" dirty="0"/>
              <a:t> are imported and that's because we'd like to set the result from the API call to a </a:t>
            </a:r>
            <a:r>
              <a:rPr lang="en-US" sz="2000" dirty="0" smtClean="0"/>
              <a:t>state.</a:t>
            </a:r>
          </a:p>
          <a:p>
            <a:r>
              <a:rPr lang="en-US" sz="2000" dirty="0"/>
              <a:t>Why is </a:t>
            </a:r>
            <a:r>
              <a:rPr lang="en-US" sz="2000" dirty="0" err="1"/>
              <a:t>useEffect</a:t>
            </a:r>
            <a:r>
              <a:rPr lang="en-US" sz="2000" dirty="0"/>
              <a:t> called inside a component? Placing </a:t>
            </a:r>
            <a:r>
              <a:rPr lang="en-US" sz="2000" dirty="0" err="1"/>
              <a:t>useEffect</a:t>
            </a:r>
            <a:r>
              <a:rPr lang="en-US" sz="2000" dirty="0"/>
              <a:t> inside the component lets us access the count state variable (or any props) right from the effect.</a:t>
            </a:r>
          </a:p>
        </p:txBody>
      </p:sp>
      <p:sp>
        <p:nvSpPr>
          <p:cNvPr id="7" name="Текст 1"/>
          <p:cNvSpPr>
            <a:spLocks noGrp="1"/>
          </p:cNvSpPr>
          <p:nvPr>
            <p:ph type="body" sz="quarter" idx="12"/>
          </p:nvPr>
        </p:nvSpPr>
        <p:spPr>
          <a:xfrm>
            <a:off x="5817887" y="156755"/>
            <a:ext cx="7124700" cy="4103914"/>
          </a:xfrm>
        </p:spPr>
        <p:txBody>
          <a:bodyPr/>
          <a:lstStyle/>
          <a:p>
            <a:r>
              <a:rPr lang="en-US" sz="1800" dirty="0"/>
              <a:t>let [names, </a:t>
            </a:r>
            <a:r>
              <a:rPr lang="en-US" sz="1800" dirty="0" err="1"/>
              <a:t>setNames</a:t>
            </a:r>
            <a:r>
              <a:rPr lang="en-US" sz="1800" dirty="0"/>
              <a:t>] = </a:t>
            </a:r>
            <a:r>
              <a:rPr lang="en-US" sz="1800" dirty="0" err="1"/>
              <a:t>useState</a:t>
            </a:r>
            <a:r>
              <a:rPr lang="en-US" sz="1800" dirty="0" smtClean="0"/>
              <a:t>([]);</a:t>
            </a:r>
          </a:p>
          <a:p>
            <a:r>
              <a:rPr lang="en-US" sz="1800" dirty="0" smtClean="0"/>
              <a:t>  </a:t>
            </a:r>
            <a:r>
              <a:rPr lang="en-US" sz="1800" dirty="0" err="1"/>
              <a:t>useEffect</a:t>
            </a:r>
            <a:r>
              <a:rPr lang="en-US" sz="1800" dirty="0"/>
              <a:t>(() =&gt; {</a:t>
            </a:r>
          </a:p>
          <a:p>
            <a:r>
              <a:rPr lang="en-US" sz="1800" dirty="0"/>
              <a:t>    fetch("https://uinames.com/</a:t>
            </a:r>
            <a:r>
              <a:rPr lang="en-US" sz="1800" dirty="0" err="1"/>
              <a:t>api</a:t>
            </a:r>
            <a:r>
              <a:rPr lang="en-US" sz="1800" dirty="0"/>
              <a:t>/?amount=25&amp;region=</a:t>
            </a:r>
            <a:r>
              <a:rPr lang="en-US" sz="1800" dirty="0" err="1"/>
              <a:t>nigeria</a:t>
            </a:r>
            <a:r>
              <a:rPr lang="en-US" sz="1800" dirty="0"/>
              <a:t>")</a:t>
            </a:r>
          </a:p>
          <a:p>
            <a:r>
              <a:rPr lang="en-US" sz="1800" dirty="0"/>
              <a:t>      .then(response =&gt; </a:t>
            </a:r>
            <a:r>
              <a:rPr lang="en-US" sz="1800" dirty="0" err="1"/>
              <a:t>response.json</a:t>
            </a:r>
            <a:r>
              <a:rPr lang="en-US" sz="1800" dirty="0"/>
              <a:t>())</a:t>
            </a:r>
          </a:p>
          <a:p>
            <a:r>
              <a:rPr lang="en-US" sz="1800" dirty="0"/>
              <a:t>      .then(data =&gt; {</a:t>
            </a:r>
          </a:p>
          <a:p>
            <a:r>
              <a:rPr lang="en-US" sz="1800" dirty="0"/>
              <a:t>        </a:t>
            </a:r>
            <a:r>
              <a:rPr lang="en-US" sz="1800" dirty="0" err="1"/>
              <a:t>setNames</a:t>
            </a:r>
            <a:r>
              <a:rPr lang="en-US" sz="1800" dirty="0"/>
              <a:t>(data);</a:t>
            </a:r>
          </a:p>
          <a:p>
            <a:r>
              <a:rPr lang="en-US" sz="1800" dirty="0"/>
              <a:t>      </a:t>
            </a:r>
            <a:r>
              <a:rPr lang="en-US" sz="1800" dirty="0" smtClean="0"/>
              <a:t>});  </a:t>
            </a:r>
            <a:r>
              <a:rPr lang="en-US" sz="1800" dirty="0"/>
              <a:t>}, </a:t>
            </a:r>
            <a:r>
              <a:rPr lang="en-US" sz="1800" dirty="0" smtClean="0"/>
              <a:t>[]);</a:t>
            </a:r>
            <a:endParaRPr lang="en-US" sz="1800" dirty="0"/>
          </a:p>
          <a:p>
            <a:r>
              <a:rPr lang="en-US" sz="1800" dirty="0"/>
              <a:t>  return (</a:t>
            </a:r>
          </a:p>
          <a:p>
            <a:r>
              <a:rPr lang="en-US" sz="1800" dirty="0"/>
              <a:t>    &lt;div </a:t>
            </a:r>
            <a:r>
              <a:rPr lang="en-US" sz="1800" dirty="0" err="1"/>
              <a:t>className</a:t>
            </a:r>
            <a:r>
              <a:rPr lang="en-US" sz="1800" dirty="0"/>
              <a:t>="App"&gt;</a:t>
            </a:r>
          </a:p>
          <a:p>
            <a:r>
              <a:rPr lang="en-US" sz="1800" dirty="0"/>
              <a:t>      &lt;div&gt;</a:t>
            </a:r>
          </a:p>
          <a:p>
            <a:r>
              <a:rPr lang="en-US" sz="1800" dirty="0"/>
              <a:t>        {</a:t>
            </a:r>
            <a:r>
              <a:rPr lang="en-US" sz="1800" dirty="0" err="1"/>
              <a:t>names.map</a:t>
            </a:r>
            <a:r>
              <a:rPr lang="en-US" sz="1800" dirty="0"/>
              <a:t>((item, </a:t>
            </a:r>
            <a:r>
              <a:rPr lang="en-US" sz="1800" dirty="0" err="1"/>
              <a:t>i</a:t>
            </a:r>
            <a:r>
              <a:rPr lang="en-US" sz="1800" dirty="0"/>
              <a:t>) =&gt; (</a:t>
            </a:r>
          </a:p>
          <a:p>
            <a:r>
              <a:rPr lang="en-US" sz="1800" dirty="0"/>
              <a:t>          &lt;div key={</a:t>
            </a:r>
            <a:r>
              <a:rPr lang="en-US" sz="1800" dirty="0" err="1"/>
              <a:t>i</a:t>
            </a:r>
            <a:r>
              <a:rPr lang="en-US" sz="1800" dirty="0"/>
              <a:t>}&gt;</a:t>
            </a:r>
          </a:p>
          <a:p>
            <a:r>
              <a:rPr lang="en-US" sz="1800" dirty="0"/>
              <a:t>            {item.name} {</a:t>
            </a:r>
            <a:r>
              <a:rPr lang="en-US" sz="1800" dirty="0" err="1"/>
              <a:t>item.surname</a:t>
            </a:r>
            <a:r>
              <a:rPr lang="en-US" sz="1800" dirty="0"/>
              <a:t>}</a:t>
            </a:r>
          </a:p>
          <a:p>
            <a:r>
              <a:rPr lang="en-US" sz="1800" dirty="0"/>
              <a:t>          &lt;/div</a:t>
            </a:r>
            <a:r>
              <a:rPr lang="en-US" sz="1800" dirty="0" smtClean="0"/>
              <a:t>&gt; </a:t>
            </a:r>
            <a:r>
              <a:rPr lang="en-US" sz="1800" dirty="0"/>
              <a:t>))}</a:t>
            </a:r>
          </a:p>
          <a:p>
            <a:r>
              <a:rPr lang="en-US" sz="1800" dirty="0"/>
              <a:t>      &lt;/div&gt;</a:t>
            </a:r>
          </a:p>
          <a:p>
            <a:r>
              <a:rPr lang="en-US" sz="1800" dirty="0"/>
              <a:t>    &lt;/div</a:t>
            </a:r>
            <a:r>
              <a:rPr lang="en-US" sz="1800" dirty="0" smtClean="0"/>
              <a:t>&gt;  </a:t>
            </a:r>
            <a:r>
              <a:rPr lang="en-US" sz="1800" dirty="0"/>
              <a:t>);</a:t>
            </a:r>
            <a:endParaRPr lang="ru-RU" sz="1800" dirty="0" smtClean="0"/>
          </a:p>
        </p:txBody>
      </p:sp>
    </p:spTree>
    <p:extLst>
      <p:ext uri="{BB962C8B-B14F-4D97-AF65-F5344CB8AC3E}">
        <p14:creationId xmlns:p14="http://schemas.microsoft.com/office/powerpoint/2010/main" val="37706251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800" y="512949"/>
            <a:ext cx="3467100" cy="1913709"/>
          </a:xfrm>
        </p:spPr>
        <p:txBody>
          <a:bodyPr/>
          <a:lstStyle/>
          <a:p>
            <a:r>
              <a:rPr lang="en-US" dirty="0" err="1" smtClean="0"/>
              <a:t>useEffect</a:t>
            </a:r>
            <a:r>
              <a:rPr lang="en-US" dirty="0" smtClean="0"/>
              <a:t>()</a:t>
            </a:r>
            <a:endParaRPr lang="en-US" dirty="0"/>
          </a:p>
        </p:txBody>
      </p:sp>
      <p:sp>
        <p:nvSpPr>
          <p:cNvPr id="4" name="Текст 3"/>
          <p:cNvSpPr>
            <a:spLocks noGrp="1"/>
          </p:cNvSpPr>
          <p:nvPr>
            <p:ph type="body" sz="quarter" idx="13"/>
          </p:nvPr>
        </p:nvSpPr>
        <p:spPr>
          <a:xfrm>
            <a:off x="685800" y="1469803"/>
            <a:ext cx="4870269" cy="2057400"/>
          </a:xfrm>
        </p:spPr>
        <p:txBody>
          <a:bodyPr/>
          <a:lstStyle/>
          <a:p>
            <a:r>
              <a:rPr lang="en-US" sz="2000" dirty="0"/>
              <a:t>There are some things to note about using </a:t>
            </a:r>
            <a:r>
              <a:rPr lang="en-US" sz="2000" dirty="0" err="1"/>
              <a:t>useEffect</a:t>
            </a:r>
            <a:r>
              <a:rPr lang="en-US" sz="2000" dirty="0"/>
              <a:t> though</a:t>
            </a:r>
            <a:r>
              <a:rPr lang="en-US" sz="2000" dirty="0" smtClean="0"/>
              <a:t>.</a:t>
            </a:r>
            <a:endParaRPr lang="en-US" sz="2000" dirty="0"/>
          </a:p>
          <a:p>
            <a:r>
              <a:rPr lang="en-US" sz="2000" dirty="0"/>
              <a:t>The first one to think about is that, by default, our </a:t>
            </a:r>
            <a:r>
              <a:rPr lang="en-US" sz="2000" dirty="0" err="1"/>
              <a:t>useEffect</a:t>
            </a:r>
            <a:r>
              <a:rPr lang="en-US" sz="2000" dirty="0"/>
              <a:t> will be called on every render! The good news is that we don't need to worry about stale data, but the bad news is that we probably don't want to make an HTTP request on every </a:t>
            </a:r>
            <a:r>
              <a:rPr lang="en-US" sz="2000" dirty="0" smtClean="0"/>
              <a:t>render.</a:t>
            </a:r>
          </a:p>
          <a:p>
            <a:r>
              <a:rPr lang="en-US" sz="2000" dirty="0"/>
              <a:t>You can skip effects by using the second argument to </a:t>
            </a:r>
            <a:r>
              <a:rPr lang="en-US" sz="2000" dirty="0" err="1"/>
              <a:t>useEffect</a:t>
            </a:r>
            <a:r>
              <a:rPr lang="en-US" sz="2000" dirty="0"/>
              <a:t>, as we did in this case. The second argument to </a:t>
            </a:r>
            <a:r>
              <a:rPr lang="en-US" sz="2000" dirty="0" err="1"/>
              <a:t>useEffect</a:t>
            </a:r>
            <a:r>
              <a:rPr lang="en-US" sz="2000" dirty="0"/>
              <a:t> is a list of variables we want to "watch" and then we will only re-run the effect when one of those values changes.</a:t>
            </a:r>
          </a:p>
        </p:txBody>
      </p:sp>
      <p:sp>
        <p:nvSpPr>
          <p:cNvPr id="7" name="Текст 1"/>
          <p:cNvSpPr>
            <a:spLocks noGrp="1"/>
          </p:cNvSpPr>
          <p:nvPr>
            <p:ph type="body" sz="quarter" idx="12"/>
          </p:nvPr>
        </p:nvSpPr>
        <p:spPr>
          <a:xfrm>
            <a:off x="5817887" y="156755"/>
            <a:ext cx="7124700" cy="4103914"/>
          </a:xfrm>
        </p:spPr>
        <p:txBody>
          <a:bodyPr/>
          <a:lstStyle/>
          <a:p>
            <a:r>
              <a:rPr lang="en-US" sz="1800" dirty="0"/>
              <a:t>let [names, </a:t>
            </a:r>
            <a:r>
              <a:rPr lang="en-US" sz="1800" dirty="0" err="1"/>
              <a:t>setNames</a:t>
            </a:r>
            <a:r>
              <a:rPr lang="en-US" sz="1800" dirty="0"/>
              <a:t>] = </a:t>
            </a:r>
            <a:r>
              <a:rPr lang="en-US" sz="1800" dirty="0" err="1"/>
              <a:t>useState</a:t>
            </a:r>
            <a:r>
              <a:rPr lang="en-US" sz="1800" dirty="0" smtClean="0"/>
              <a:t>([]);</a:t>
            </a:r>
          </a:p>
          <a:p>
            <a:r>
              <a:rPr lang="en-US" sz="1800" dirty="0" smtClean="0"/>
              <a:t>  </a:t>
            </a:r>
            <a:r>
              <a:rPr lang="en-US" sz="1800" dirty="0" err="1"/>
              <a:t>useEffect</a:t>
            </a:r>
            <a:r>
              <a:rPr lang="en-US" sz="1800" dirty="0"/>
              <a:t>(() =&gt; {</a:t>
            </a:r>
          </a:p>
          <a:p>
            <a:r>
              <a:rPr lang="en-US" sz="1800" dirty="0"/>
              <a:t>    fetch("https://uinames.com/</a:t>
            </a:r>
            <a:r>
              <a:rPr lang="en-US" sz="1800" dirty="0" err="1"/>
              <a:t>api</a:t>
            </a:r>
            <a:r>
              <a:rPr lang="en-US" sz="1800" dirty="0"/>
              <a:t>/?amount=25&amp;region=</a:t>
            </a:r>
            <a:r>
              <a:rPr lang="en-US" sz="1800" dirty="0" err="1"/>
              <a:t>nigeria</a:t>
            </a:r>
            <a:r>
              <a:rPr lang="en-US" sz="1800" dirty="0"/>
              <a:t>")</a:t>
            </a:r>
          </a:p>
          <a:p>
            <a:r>
              <a:rPr lang="en-US" sz="1800" dirty="0"/>
              <a:t>      .then(response =&gt; </a:t>
            </a:r>
            <a:r>
              <a:rPr lang="en-US" sz="1800" dirty="0" err="1"/>
              <a:t>response.json</a:t>
            </a:r>
            <a:r>
              <a:rPr lang="en-US" sz="1800" dirty="0"/>
              <a:t>())</a:t>
            </a:r>
          </a:p>
          <a:p>
            <a:r>
              <a:rPr lang="en-US" sz="1800" dirty="0"/>
              <a:t>      .then(data =&gt; {</a:t>
            </a:r>
          </a:p>
          <a:p>
            <a:r>
              <a:rPr lang="en-US" sz="1800" dirty="0"/>
              <a:t>        </a:t>
            </a:r>
            <a:r>
              <a:rPr lang="en-US" sz="1800" dirty="0" err="1"/>
              <a:t>setNames</a:t>
            </a:r>
            <a:r>
              <a:rPr lang="en-US" sz="1800" dirty="0"/>
              <a:t>(data);</a:t>
            </a:r>
          </a:p>
          <a:p>
            <a:r>
              <a:rPr lang="en-US" sz="1800" dirty="0"/>
              <a:t>      </a:t>
            </a:r>
            <a:r>
              <a:rPr lang="en-US" sz="1800" dirty="0" smtClean="0"/>
              <a:t>});  </a:t>
            </a:r>
            <a:r>
              <a:rPr lang="en-US" sz="1800" dirty="0"/>
              <a:t>}, </a:t>
            </a:r>
            <a:r>
              <a:rPr lang="en-US" sz="1800" dirty="0" smtClean="0"/>
              <a:t>[]);</a:t>
            </a:r>
            <a:endParaRPr lang="en-US" sz="1800" dirty="0"/>
          </a:p>
          <a:p>
            <a:r>
              <a:rPr lang="en-US" sz="1800" dirty="0"/>
              <a:t>  return (</a:t>
            </a:r>
          </a:p>
          <a:p>
            <a:r>
              <a:rPr lang="en-US" sz="1800" dirty="0"/>
              <a:t>    &lt;div </a:t>
            </a:r>
            <a:r>
              <a:rPr lang="en-US" sz="1800" dirty="0" err="1"/>
              <a:t>className</a:t>
            </a:r>
            <a:r>
              <a:rPr lang="en-US" sz="1800" dirty="0"/>
              <a:t>="App"&gt;</a:t>
            </a:r>
          </a:p>
          <a:p>
            <a:r>
              <a:rPr lang="en-US" sz="1800" dirty="0"/>
              <a:t>      &lt;div&gt;</a:t>
            </a:r>
          </a:p>
          <a:p>
            <a:r>
              <a:rPr lang="en-US" sz="1800" dirty="0"/>
              <a:t>        {</a:t>
            </a:r>
            <a:r>
              <a:rPr lang="en-US" sz="1800" dirty="0" err="1"/>
              <a:t>names.map</a:t>
            </a:r>
            <a:r>
              <a:rPr lang="en-US" sz="1800" dirty="0"/>
              <a:t>((item, </a:t>
            </a:r>
            <a:r>
              <a:rPr lang="en-US" sz="1800" dirty="0" err="1"/>
              <a:t>i</a:t>
            </a:r>
            <a:r>
              <a:rPr lang="en-US" sz="1800" dirty="0"/>
              <a:t>) =&gt; (</a:t>
            </a:r>
          </a:p>
          <a:p>
            <a:r>
              <a:rPr lang="en-US" sz="1800" dirty="0"/>
              <a:t>          &lt;div key={</a:t>
            </a:r>
            <a:r>
              <a:rPr lang="en-US" sz="1800" dirty="0" err="1"/>
              <a:t>i</a:t>
            </a:r>
            <a:r>
              <a:rPr lang="en-US" sz="1800" dirty="0"/>
              <a:t>}&gt;</a:t>
            </a:r>
          </a:p>
          <a:p>
            <a:r>
              <a:rPr lang="en-US" sz="1800" dirty="0"/>
              <a:t>            {item.name} {</a:t>
            </a:r>
            <a:r>
              <a:rPr lang="en-US" sz="1800" dirty="0" err="1"/>
              <a:t>item.surname</a:t>
            </a:r>
            <a:r>
              <a:rPr lang="en-US" sz="1800" dirty="0"/>
              <a:t>}</a:t>
            </a:r>
          </a:p>
          <a:p>
            <a:r>
              <a:rPr lang="en-US" sz="1800" dirty="0"/>
              <a:t>          &lt;/div</a:t>
            </a:r>
            <a:r>
              <a:rPr lang="en-US" sz="1800" dirty="0" smtClean="0"/>
              <a:t>&gt; </a:t>
            </a:r>
            <a:r>
              <a:rPr lang="en-US" sz="1800" dirty="0"/>
              <a:t>))}</a:t>
            </a:r>
          </a:p>
          <a:p>
            <a:r>
              <a:rPr lang="en-US" sz="1800" dirty="0"/>
              <a:t>      &lt;/div&gt;</a:t>
            </a:r>
          </a:p>
          <a:p>
            <a:r>
              <a:rPr lang="en-US" sz="1800" dirty="0"/>
              <a:t>    &lt;/div</a:t>
            </a:r>
            <a:r>
              <a:rPr lang="en-US" sz="1800" dirty="0" smtClean="0"/>
              <a:t>&gt;  </a:t>
            </a:r>
            <a:r>
              <a:rPr lang="en-US" sz="1800" dirty="0"/>
              <a:t>);</a:t>
            </a:r>
            <a:endParaRPr lang="ru-RU" sz="1800" dirty="0" smtClean="0"/>
          </a:p>
        </p:txBody>
      </p:sp>
    </p:spTree>
    <p:extLst>
      <p:ext uri="{BB962C8B-B14F-4D97-AF65-F5344CB8AC3E}">
        <p14:creationId xmlns:p14="http://schemas.microsoft.com/office/powerpoint/2010/main" val="12280075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800" y="1251858"/>
            <a:ext cx="3467100" cy="1913709"/>
          </a:xfrm>
        </p:spPr>
        <p:txBody>
          <a:bodyPr/>
          <a:lstStyle/>
          <a:p>
            <a:r>
              <a:rPr lang="en-US" dirty="0" err="1" smtClean="0"/>
              <a:t>useContext</a:t>
            </a:r>
            <a:r>
              <a:rPr lang="en-US" dirty="0" smtClean="0"/>
              <a:t>()</a:t>
            </a:r>
            <a:endParaRPr lang="en-US" dirty="0"/>
          </a:p>
        </p:txBody>
      </p:sp>
      <p:sp>
        <p:nvSpPr>
          <p:cNvPr id="4" name="Текст 3"/>
          <p:cNvSpPr>
            <a:spLocks noGrp="1"/>
          </p:cNvSpPr>
          <p:nvPr>
            <p:ph type="body" sz="quarter" idx="13"/>
          </p:nvPr>
        </p:nvSpPr>
        <p:spPr>
          <a:xfrm>
            <a:off x="685800" y="2047603"/>
            <a:ext cx="4870269" cy="2057400"/>
          </a:xfrm>
        </p:spPr>
        <p:txBody>
          <a:bodyPr/>
          <a:lstStyle/>
          <a:p>
            <a:r>
              <a:rPr lang="en-US" sz="2000" dirty="0"/>
              <a:t>Context in React is a way for a child component to access a value in a parent component. </a:t>
            </a:r>
            <a:r>
              <a:rPr lang="en-US" sz="2000" dirty="0" err="1"/>
              <a:t>useContext</a:t>
            </a:r>
            <a:r>
              <a:rPr lang="en-US" sz="2000" dirty="0"/>
              <a:t>() makes context easier to use. In the </a:t>
            </a:r>
            <a:r>
              <a:rPr lang="en-US" sz="2000" dirty="0" smtClean="0"/>
              <a:t>code, </a:t>
            </a:r>
            <a:r>
              <a:rPr lang="en-US" sz="2000" dirty="0"/>
              <a:t>the context </a:t>
            </a:r>
            <a:r>
              <a:rPr lang="en-US" sz="2000" dirty="0" err="1"/>
              <a:t>JediContext</a:t>
            </a:r>
            <a:r>
              <a:rPr lang="en-US" sz="2000" dirty="0"/>
              <a:t> is created using </a:t>
            </a:r>
            <a:r>
              <a:rPr lang="en-US" sz="2000" dirty="0" err="1"/>
              <a:t>React.createContext</a:t>
            </a:r>
            <a:r>
              <a:rPr lang="en-US" sz="2000" dirty="0"/>
              <a:t>(). </a:t>
            </a:r>
            <a:endParaRPr lang="en-US" sz="2000" dirty="0" smtClean="0"/>
          </a:p>
          <a:p>
            <a:r>
              <a:rPr lang="en-US" sz="2000" dirty="0" smtClean="0"/>
              <a:t>We </a:t>
            </a:r>
            <a:r>
              <a:rPr lang="en-US" sz="2000" dirty="0"/>
              <a:t>then pass in the context object we got from </a:t>
            </a:r>
            <a:r>
              <a:rPr lang="en-US" sz="2000" dirty="0" err="1"/>
              <a:t>React.createContext</a:t>
            </a:r>
            <a:r>
              <a:rPr lang="en-US" sz="2000" dirty="0"/>
              <a:t>, and it automatically outputs the value. When the value of the provider updates, this Hook will trigger a </a:t>
            </a:r>
            <a:r>
              <a:rPr lang="en-US" sz="2000" dirty="0" err="1"/>
              <a:t>rerender</a:t>
            </a:r>
            <a:r>
              <a:rPr lang="en-US" sz="2000" dirty="0"/>
              <a:t> with the latest context value.</a:t>
            </a:r>
          </a:p>
        </p:txBody>
      </p:sp>
      <p:sp>
        <p:nvSpPr>
          <p:cNvPr id="7" name="Текст 1"/>
          <p:cNvSpPr>
            <a:spLocks noGrp="1"/>
          </p:cNvSpPr>
          <p:nvPr>
            <p:ph type="body" sz="quarter" idx="12"/>
          </p:nvPr>
        </p:nvSpPr>
        <p:spPr>
          <a:xfrm>
            <a:off x="5827123" y="433252"/>
            <a:ext cx="7124700" cy="4103914"/>
          </a:xfrm>
        </p:spPr>
        <p:txBody>
          <a:bodyPr/>
          <a:lstStyle/>
          <a:p>
            <a:r>
              <a:rPr lang="en-US" dirty="0" err="1"/>
              <a:t>const</a:t>
            </a:r>
            <a:r>
              <a:rPr lang="en-US" dirty="0"/>
              <a:t> </a:t>
            </a:r>
            <a:r>
              <a:rPr lang="en-US" dirty="0" err="1"/>
              <a:t>JediContext</a:t>
            </a:r>
            <a:r>
              <a:rPr lang="en-US" dirty="0"/>
              <a:t> = </a:t>
            </a:r>
            <a:r>
              <a:rPr lang="en-US" dirty="0" err="1"/>
              <a:t>React.createContext</a:t>
            </a:r>
            <a:r>
              <a:rPr lang="en-US" dirty="0"/>
              <a:t>();</a:t>
            </a:r>
          </a:p>
          <a:p>
            <a:r>
              <a:rPr lang="en-US" dirty="0"/>
              <a:t/>
            </a:r>
            <a:br>
              <a:rPr lang="en-US" dirty="0"/>
            </a:br>
            <a:r>
              <a:rPr lang="en-US" dirty="0"/>
              <a:t>function Display() {</a:t>
            </a:r>
          </a:p>
          <a:p>
            <a:r>
              <a:rPr lang="en-US" dirty="0" err="1"/>
              <a:t>const</a:t>
            </a:r>
            <a:r>
              <a:rPr lang="en-US" dirty="0"/>
              <a:t> value = </a:t>
            </a:r>
            <a:r>
              <a:rPr lang="en-US" dirty="0" err="1"/>
              <a:t>useContext</a:t>
            </a:r>
            <a:r>
              <a:rPr lang="en-US" dirty="0"/>
              <a:t>(</a:t>
            </a:r>
            <a:r>
              <a:rPr lang="en-US" dirty="0" err="1"/>
              <a:t>JediContext</a:t>
            </a:r>
            <a:r>
              <a:rPr lang="en-US" dirty="0"/>
              <a:t>);</a:t>
            </a:r>
          </a:p>
          <a:p>
            <a:r>
              <a:rPr lang="en-US" dirty="0"/>
              <a:t>return &lt;div&gt;{value}, I am your Father.&lt;/div&gt;;</a:t>
            </a:r>
          </a:p>
          <a:p>
            <a:r>
              <a:rPr lang="en-US" dirty="0"/>
              <a:t>}</a:t>
            </a:r>
          </a:p>
          <a:p>
            <a:r>
              <a:rPr lang="en-US" dirty="0"/>
              <a:t/>
            </a:r>
            <a:br>
              <a:rPr lang="en-US" dirty="0"/>
            </a:br>
            <a:r>
              <a:rPr lang="en-US" dirty="0"/>
              <a:t>function App() {</a:t>
            </a:r>
          </a:p>
          <a:p>
            <a:r>
              <a:rPr lang="en-US" dirty="0"/>
              <a:t>return (</a:t>
            </a:r>
          </a:p>
          <a:p>
            <a:r>
              <a:rPr lang="en-US" dirty="0"/>
              <a:t>&lt;</a:t>
            </a:r>
            <a:r>
              <a:rPr lang="en-US" dirty="0" err="1"/>
              <a:t>JediContext.Provider</a:t>
            </a:r>
            <a:r>
              <a:rPr lang="en-US" dirty="0"/>
              <a:t> value={"Luke"}&gt;</a:t>
            </a:r>
          </a:p>
          <a:p>
            <a:r>
              <a:rPr lang="en-US" dirty="0"/>
              <a:t>&lt;Display /&gt;</a:t>
            </a:r>
          </a:p>
          <a:p>
            <a:r>
              <a:rPr lang="en-US" dirty="0"/>
              <a:t>&lt;/</a:t>
            </a:r>
            <a:r>
              <a:rPr lang="en-US" dirty="0" err="1"/>
              <a:t>JediContext.Provider</a:t>
            </a:r>
            <a:r>
              <a:rPr lang="en-US" dirty="0"/>
              <a:t>&gt;</a:t>
            </a:r>
          </a:p>
          <a:p>
            <a:r>
              <a:rPr lang="en-US" dirty="0"/>
              <a:t>);</a:t>
            </a:r>
          </a:p>
          <a:p>
            <a:r>
              <a:rPr lang="en-US" dirty="0"/>
              <a:t>}</a:t>
            </a:r>
          </a:p>
        </p:txBody>
      </p:sp>
    </p:spTree>
    <p:extLst>
      <p:ext uri="{BB962C8B-B14F-4D97-AF65-F5344CB8AC3E}">
        <p14:creationId xmlns:p14="http://schemas.microsoft.com/office/powerpoint/2010/main" val="2395114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800" y="512949"/>
            <a:ext cx="3467100" cy="1913709"/>
          </a:xfrm>
        </p:spPr>
        <p:txBody>
          <a:bodyPr/>
          <a:lstStyle/>
          <a:p>
            <a:r>
              <a:rPr lang="en-US" dirty="0" err="1" smtClean="0"/>
              <a:t>useRef</a:t>
            </a:r>
            <a:r>
              <a:rPr lang="en-US" dirty="0" smtClean="0"/>
              <a:t>()</a:t>
            </a:r>
            <a:endParaRPr lang="en-US" dirty="0"/>
          </a:p>
        </p:txBody>
      </p:sp>
      <p:sp>
        <p:nvSpPr>
          <p:cNvPr id="4" name="Текст 3"/>
          <p:cNvSpPr>
            <a:spLocks noGrp="1"/>
          </p:cNvSpPr>
          <p:nvPr>
            <p:ph type="body" sz="quarter" idx="13"/>
          </p:nvPr>
        </p:nvSpPr>
        <p:spPr>
          <a:xfrm>
            <a:off x="685800" y="1469803"/>
            <a:ext cx="4870269" cy="2057400"/>
          </a:xfrm>
        </p:spPr>
        <p:txBody>
          <a:bodyPr/>
          <a:lstStyle/>
          <a:p>
            <a:r>
              <a:rPr lang="en-US" sz="2000" dirty="0"/>
              <a:t>Refs provide a way to access the React elements created in the render() method. In the </a:t>
            </a:r>
            <a:r>
              <a:rPr lang="en-US" sz="2000" dirty="0" smtClean="0"/>
              <a:t>example </a:t>
            </a:r>
            <a:r>
              <a:rPr lang="en-US" sz="2000" dirty="0"/>
              <a:t>we're using the </a:t>
            </a:r>
            <a:r>
              <a:rPr lang="en-US" sz="2000" dirty="0" err="1"/>
              <a:t>useRef</a:t>
            </a:r>
            <a:r>
              <a:rPr lang="en-US" sz="2000" dirty="0"/>
              <a:t>() hook in conjunction with the </a:t>
            </a:r>
            <a:r>
              <a:rPr lang="en-US" sz="2000" dirty="0" err="1"/>
              <a:t>useState</a:t>
            </a:r>
            <a:r>
              <a:rPr lang="en-US" sz="2000" dirty="0"/>
              <a:t>() to render the value of the input tag into a p tag.</a:t>
            </a:r>
          </a:p>
        </p:txBody>
      </p:sp>
      <p:sp>
        <p:nvSpPr>
          <p:cNvPr id="7" name="Текст 1"/>
          <p:cNvSpPr>
            <a:spLocks noGrp="1"/>
          </p:cNvSpPr>
          <p:nvPr>
            <p:ph type="body" sz="quarter" idx="12"/>
          </p:nvPr>
        </p:nvSpPr>
        <p:spPr>
          <a:xfrm>
            <a:off x="5817887" y="156755"/>
            <a:ext cx="7124700" cy="4103914"/>
          </a:xfrm>
        </p:spPr>
        <p:txBody>
          <a:bodyPr/>
          <a:lstStyle/>
          <a:p>
            <a:r>
              <a:rPr lang="en-US" sz="1800" dirty="0"/>
              <a:t>let [name, </a:t>
            </a:r>
            <a:r>
              <a:rPr lang="en-US" sz="1800" dirty="0" err="1"/>
              <a:t>setName</a:t>
            </a:r>
            <a:r>
              <a:rPr lang="en-US" sz="1800" dirty="0"/>
              <a:t>] = </a:t>
            </a:r>
            <a:r>
              <a:rPr lang="en-US" sz="1800" dirty="0" err="1"/>
              <a:t>useState</a:t>
            </a:r>
            <a:r>
              <a:rPr lang="en-US" sz="1800" dirty="0"/>
              <a:t>("Nate</a:t>
            </a:r>
            <a:r>
              <a:rPr lang="en-US" sz="1800" dirty="0" smtClean="0"/>
              <a:t>");</a:t>
            </a:r>
            <a:endParaRPr lang="en-US" sz="1800" dirty="0"/>
          </a:p>
          <a:p>
            <a:r>
              <a:rPr lang="en-US" sz="1800" dirty="0"/>
              <a:t>  let </a:t>
            </a:r>
            <a:r>
              <a:rPr lang="en-US" sz="1800" dirty="0" err="1"/>
              <a:t>nameRef</a:t>
            </a:r>
            <a:r>
              <a:rPr lang="en-US" sz="1800" dirty="0"/>
              <a:t> = </a:t>
            </a:r>
            <a:r>
              <a:rPr lang="en-US" sz="1800" dirty="0" err="1"/>
              <a:t>useRef</a:t>
            </a:r>
            <a:r>
              <a:rPr lang="en-US" sz="1800" dirty="0" smtClean="0"/>
              <a:t>();</a:t>
            </a:r>
            <a:endParaRPr lang="en-US" sz="1800" dirty="0"/>
          </a:p>
          <a:p>
            <a:r>
              <a:rPr lang="en-US" sz="1800" dirty="0"/>
              <a:t>  </a:t>
            </a:r>
            <a:r>
              <a:rPr lang="en-US" sz="1800" dirty="0" err="1"/>
              <a:t>const</a:t>
            </a:r>
            <a:r>
              <a:rPr lang="en-US" sz="1800" dirty="0"/>
              <a:t> </a:t>
            </a:r>
            <a:r>
              <a:rPr lang="en-US" sz="1800" dirty="0" err="1"/>
              <a:t>submitButton</a:t>
            </a:r>
            <a:r>
              <a:rPr lang="en-US" sz="1800" dirty="0"/>
              <a:t> = () =&gt; {</a:t>
            </a:r>
          </a:p>
          <a:p>
            <a:r>
              <a:rPr lang="en-US" sz="1800" dirty="0"/>
              <a:t>    </a:t>
            </a:r>
            <a:r>
              <a:rPr lang="en-US" sz="1800" dirty="0" err="1"/>
              <a:t>setName</a:t>
            </a:r>
            <a:r>
              <a:rPr lang="en-US" sz="1800" dirty="0"/>
              <a:t>(</a:t>
            </a:r>
            <a:r>
              <a:rPr lang="en-US" sz="1800" dirty="0" err="1"/>
              <a:t>nameRef.current.value</a:t>
            </a:r>
            <a:r>
              <a:rPr lang="en-US" sz="1800" dirty="0"/>
              <a:t>);</a:t>
            </a:r>
          </a:p>
          <a:p>
            <a:r>
              <a:rPr lang="en-US" sz="1800" dirty="0"/>
              <a:t>  </a:t>
            </a:r>
            <a:r>
              <a:rPr lang="en-US" sz="1800" dirty="0" smtClean="0"/>
              <a:t>};</a:t>
            </a:r>
            <a:endParaRPr lang="en-US" sz="1800" dirty="0"/>
          </a:p>
          <a:p>
            <a:r>
              <a:rPr lang="en-US" sz="1800" dirty="0"/>
              <a:t>  return (</a:t>
            </a:r>
          </a:p>
          <a:p>
            <a:r>
              <a:rPr lang="en-US" sz="1800" dirty="0"/>
              <a:t>    &lt;div </a:t>
            </a:r>
            <a:r>
              <a:rPr lang="en-US" sz="1800" dirty="0" err="1"/>
              <a:t>className</a:t>
            </a:r>
            <a:r>
              <a:rPr lang="en-US" sz="1800" dirty="0"/>
              <a:t>="App"&gt;</a:t>
            </a:r>
          </a:p>
          <a:p>
            <a:r>
              <a:rPr lang="en-US" sz="1800" dirty="0"/>
              <a:t>      &lt;p&gt;{name}&lt;/p</a:t>
            </a:r>
            <a:r>
              <a:rPr lang="en-US" sz="1800" dirty="0" smtClean="0"/>
              <a:t>&gt;</a:t>
            </a:r>
            <a:endParaRPr lang="en-US" sz="1800" dirty="0"/>
          </a:p>
          <a:p>
            <a:r>
              <a:rPr lang="en-US" sz="1800" dirty="0"/>
              <a:t>      &lt;div&gt;</a:t>
            </a:r>
          </a:p>
          <a:p>
            <a:r>
              <a:rPr lang="en-US" sz="1800" dirty="0"/>
              <a:t>        &lt;input ref={</a:t>
            </a:r>
            <a:r>
              <a:rPr lang="en-US" sz="1800" dirty="0" err="1"/>
              <a:t>nameRef</a:t>
            </a:r>
            <a:r>
              <a:rPr lang="en-US" sz="1800" dirty="0"/>
              <a:t>} type="text" /&gt;</a:t>
            </a:r>
          </a:p>
          <a:p>
            <a:r>
              <a:rPr lang="en-US" sz="1800" dirty="0"/>
              <a:t>        &lt;button type="button" </a:t>
            </a:r>
            <a:r>
              <a:rPr lang="en-US" sz="1800" dirty="0" err="1"/>
              <a:t>onClick</a:t>
            </a:r>
            <a:r>
              <a:rPr lang="en-US" sz="1800" dirty="0"/>
              <a:t>={</a:t>
            </a:r>
            <a:r>
              <a:rPr lang="en-US" sz="1800" dirty="0" err="1"/>
              <a:t>submitButton</a:t>
            </a:r>
            <a:r>
              <a:rPr lang="en-US" sz="1800" dirty="0"/>
              <a:t>}&gt;</a:t>
            </a:r>
          </a:p>
          <a:p>
            <a:r>
              <a:rPr lang="en-US" sz="1800" dirty="0"/>
              <a:t>          Submit</a:t>
            </a:r>
          </a:p>
          <a:p>
            <a:r>
              <a:rPr lang="en-US" sz="1800" dirty="0"/>
              <a:t>        &lt;/button&gt;</a:t>
            </a:r>
          </a:p>
          <a:p>
            <a:r>
              <a:rPr lang="en-US" sz="1800" dirty="0"/>
              <a:t>      &lt;/div&gt;</a:t>
            </a:r>
          </a:p>
          <a:p>
            <a:r>
              <a:rPr lang="en-US" sz="1800" dirty="0"/>
              <a:t>    &lt;/div&gt;</a:t>
            </a:r>
          </a:p>
          <a:p>
            <a:r>
              <a:rPr lang="en-US" sz="1800" dirty="0"/>
              <a:t>  );</a:t>
            </a:r>
            <a:endParaRPr lang="ru-RU" sz="1800" dirty="0" smtClean="0"/>
          </a:p>
        </p:txBody>
      </p:sp>
    </p:spTree>
    <p:extLst>
      <p:ext uri="{BB962C8B-B14F-4D97-AF65-F5344CB8AC3E}">
        <p14:creationId xmlns:p14="http://schemas.microsoft.com/office/powerpoint/2010/main" val="18535296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685799" y="1251858"/>
            <a:ext cx="3553691" cy="1913709"/>
          </a:xfrm>
        </p:spPr>
        <p:txBody>
          <a:bodyPr/>
          <a:lstStyle/>
          <a:p>
            <a:r>
              <a:rPr lang="en-US" dirty="0" err="1" smtClean="0"/>
              <a:t>useReducer</a:t>
            </a:r>
            <a:r>
              <a:rPr lang="en-US" dirty="0" smtClean="0"/>
              <a:t>()</a:t>
            </a:r>
            <a:endParaRPr lang="en-US" dirty="0"/>
          </a:p>
        </p:txBody>
      </p:sp>
      <p:sp>
        <p:nvSpPr>
          <p:cNvPr id="4" name="Текст 3"/>
          <p:cNvSpPr>
            <a:spLocks noGrp="1"/>
          </p:cNvSpPr>
          <p:nvPr>
            <p:ph type="body" sz="quarter" idx="13"/>
          </p:nvPr>
        </p:nvSpPr>
        <p:spPr>
          <a:xfrm>
            <a:off x="685800" y="2047603"/>
            <a:ext cx="4870269" cy="2057400"/>
          </a:xfrm>
        </p:spPr>
        <p:txBody>
          <a:bodyPr/>
          <a:lstStyle/>
          <a:p>
            <a:r>
              <a:rPr lang="en-US" sz="2000" dirty="0"/>
              <a:t>An alternative to </a:t>
            </a:r>
            <a:r>
              <a:rPr lang="en-US" sz="2000" dirty="0" err="1"/>
              <a:t>useState</a:t>
            </a:r>
            <a:r>
              <a:rPr lang="en-US" sz="2000" dirty="0"/>
              <a:t>. Accepts a reducer of type (state, action) =&gt; </a:t>
            </a:r>
            <a:r>
              <a:rPr lang="en-US" sz="2000" dirty="0" err="1"/>
              <a:t>newState</a:t>
            </a:r>
            <a:r>
              <a:rPr lang="en-US" sz="2000" dirty="0"/>
              <a:t>, and returns the current state paired with a dispatch method</a:t>
            </a:r>
            <a:r>
              <a:rPr lang="en-US" sz="2000" dirty="0" smtClean="0"/>
              <a:t>.</a:t>
            </a:r>
            <a:endParaRPr lang="uk-UA" sz="2000" dirty="0" smtClean="0"/>
          </a:p>
          <a:p>
            <a:r>
              <a:rPr lang="en-US" sz="2000" dirty="0" err="1"/>
              <a:t>useReducer</a:t>
            </a:r>
            <a:r>
              <a:rPr lang="en-US" sz="2000" dirty="0"/>
              <a:t> is usually preferable to </a:t>
            </a:r>
            <a:r>
              <a:rPr lang="en-US" sz="2000" dirty="0" err="1"/>
              <a:t>useState</a:t>
            </a:r>
            <a:r>
              <a:rPr lang="en-US" sz="2000" dirty="0"/>
              <a:t> when you have complex state logic that involves multiple sub-values or when the next state depends on the previous one. </a:t>
            </a:r>
            <a:r>
              <a:rPr lang="en-US" sz="2000" dirty="0" err="1"/>
              <a:t>useReducer</a:t>
            </a:r>
            <a:r>
              <a:rPr lang="en-US" sz="2000" dirty="0"/>
              <a:t> also lets you optimize performance for components that trigger deep updates because you can pass dispatch down instead of callbacks.</a:t>
            </a:r>
          </a:p>
        </p:txBody>
      </p:sp>
      <p:sp>
        <p:nvSpPr>
          <p:cNvPr id="7" name="Текст 1"/>
          <p:cNvSpPr>
            <a:spLocks noGrp="1"/>
          </p:cNvSpPr>
          <p:nvPr>
            <p:ph type="body" sz="quarter" idx="12"/>
          </p:nvPr>
        </p:nvSpPr>
        <p:spPr>
          <a:xfrm>
            <a:off x="5762468" y="91507"/>
            <a:ext cx="7124700" cy="4103914"/>
          </a:xfrm>
        </p:spPr>
        <p:txBody>
          <a:bodyPr/>
          <a:lstStyle/>
          <a:p>
            <a:r>
              <a:rPr lang="en-US" sz="1800" dirty="0" err="1"/>
              <a:t>const</a:t>
            </a:r>
            <a:r>
              <a:rPr lang="en-US" sz="1800" dirty="0"/>
              <a:t> </a:t>
            </a:r>
            <a:r>
              <a:rPr lang="en-US" sz="1800" dirty="0" err="1"/>
              <a:t>initialState</a:t>
            </a:r>
            <a:r>
              <a:rPr lang="en-US" sz="1800" dirty="0"/>
              <a:t> = {count: 0</a:t>
            </a:r>
            <a:r>
              <a:rPr lang="en-US" sz="1800" dirty="0" smtClean="0"/>
              <a:t>};</a:t>
            </a:r>
            <a:endParaRPr lang="en-US" sz="1800" dirty="0"/>
          </a:p>
          <a:p>
            <a:r>
              <a:rPr lang="en-US" sz="1800" dirty="0"/>
              <a:t>function reducer(state, action) {</a:t>
            </a:r>
          </a:p>
          <a:p>
            <a:r>
              <a:rPr lang="en-US" sz="1800" dirty="0"/>
              <a:t>  switch (</a:t>
            </a:r>
            <a:r>
              <a:rPr lang="en-US" sz="1800" dirty="0" err="1"/>
              <a:t>action.type</a:t>
            </a:r>
            <a:r>
              <a:rPr lang="en-US" sz="1800" dirty="0"/>
              <a:t>) {</a:t>
            </a:r>
          </a:p>
          <a:p>
            <a:r>
              <a:rPr lang="en-US" sz="1800" dirty="0"/>
              <a:t>    case 'increment':</a:t>
            </a:r>
          </a:p>
          <a:p>
            <a:r>
              <a:rPr lang="en-US" sz="1800" dirty="0"/>
              <a:t>      return {count: </a:t>
            </a:r>
            <a:r>
              <a:rPr lang="en-US" sz="1800" dirty="0" err="1"/>
              <a:t>state.count</a:t>
            </a:r>
            <a:r>
              <a:rPr lang="en-US" sz="1800" dirty="0"/>
              <a:t> + 1};</a:t>
            </a:r>
          </a:p>
          <a:p>
            <a:r>
              <a:rPr lang="en-US" sz="1800" dirty="0"/>
              <a:t>    case 'decrement':</a:t>
            </a:r>
          </a:p>
          <a:p>
            <a:r>
              <a:rPr lang="en-US" sz="1800" dirty="0"/>
              <a:t>      return {count: </a:t>
            </a:r>
            <a:r>
              <a:rPr lang="en-US" sz="1800" dirty="0" err="1"/>
              <a:t>state.count</a:t>
            </a:r>
            <a:r>
              <a:rPr lang="en-US" sz="1800" dirty="0"/>
              <a:t> - 1};</a:t>
            </a:r>
          </a:p>
          <a:p>
            <a:r>
              <a:rPr lang="en-US" sz="1800" dirty="0"/>
              <a:t>    default:</a:t>
            </a:r>
          </a:p>
          <a:p>
            <a:r>
              <a:rPr lang="en-US" sz="1800" dirty="0"/>
              <a:t>      throw new Error</a:t>
            </a:r>
            <a:r>
              <a:rPr lang="en-US" sz="1800" dirty="0" smtClean="0"/>
              <a:t>(); }}</a:t>
            </a:r>
            <a:endParaRPr lang="en-US" sz="1800" dirty="0"/>
          </a:p>
          <a:p>
            <a:r>
              <a:rPr lang="en-US" sz="1800" dirty="0"/>
              <a:t>function Counter() {</a:t>
            </a:r>
          </a:p>
          <a:p>
            <a:r>
              <a:rPr lang="en-US" sz="1800" dirty="0"/>
              <a:t>  </a:t>
            </a:r>
            <a:r>
              <a:rPr lang="en-US" sz="1800" dirty="0" err="1"/>
              <a:t>const</a:t>
            </a:r>
            <a:r>
              <a:rPr lang="en-US" sz="1800" dirty="0"/>
              <a:t> [state, dispatch] = </a:t>
            </a:r>
            <a:r>
              <a:rPr lang="en-US" sz="1800" dirty="0" err="1"/>
              <a:t>useReducer</a:t>
            </a:r>
            <a:r>
              <a:rPr lang="en-US" sz="1800" dirty="0"/>
              <a:t>(reducer, </a:t>
            </a:r>
            <a:r>
              <a:rPr lang="en-US" sz="1800" dirty="0" err="1"/>
              <a:t>initialState</a:t>
            </a:r>
            <a:r>
              <a:rPr lang="en-US" sz="1800" dirty="0"/>
              <a:t>);</a:t>
            </a:r>
          </a:p>
          <a:p>
            <a:r>
              <a:rPr lang="en-US" sz="1800" dirty="0"/>
              <a:t>  return </a:t>
            </a:r>
            <a:r>
              <a:rPr lang="en-US" sz="1800" dirty="0" smtClean="0"/>
              <a:t>(</a:t>
            </a:r>
            <a:endParaRPr lang="en-US" sz="1800" dirty="0"/>
          </a:p>
          <a:p>
            <a:r>
              <a:rPr lang="en-US" sz="1800" dirty="0"/>
              <a:t>    </a:t>
            </a:r>
            <a:r>
              <a:rPr lang="en-US" sz="1800" dirty="0" smtClean="0"/>
              <a:t>&lt;&gt; </a:t>
            </a:r>
            <a:r>
              <a:rPr lang="en-US" sz="1800" dirty="0"/>
              <a:t>Count: {</a:t>
            </a:r>
            <a:r>
              <a:rPr lang="en-US" sz="1800" dirty="0" err="1"/>
              <a:t>state.count</a:t>
            </a:r>
            <a:r>
              <a:rPr lang="en-US" sz="1800" dirty="0"/>
              <a:t>}</a:t>
            </a:r>
          </a:p>
          <a:p>
            <a:r>
              <a:rPr lang="en-US" sz="1800" dirty="0"/>
              <a:t>      &lt;button </a:t>
            </a:r>
            <a:r>
              <a:rPr lang="en-US" sz="1800" dirty="0" err="1"/>
              <a:t>onClick</a:t>
            </a:r>
            <a:r>
              <a:rPr lang="en-US" sz="1800" dirty="0"/>
              <a:t>={() =&gt; dispatch({type: 'decrement'})}&gt;-&lt;/button&gt;</a:t>
            </a:r>
          </a:p>
          <a:p>
            <a:r>
              <a:rPr lang="en-US" sz="1800" dirty="0"/>
              <a:t>      &lt;button </a:t>
            </a:r>
            <a:r>
              <a:rPr lang="en-US" sz="1800" dirty="0" err="1"/>
              <a:t>onClick</a:t>
            </a:r>
            <a:r>
              <a:rPr lang="en-US" sz="1800" dirty="0"/>
              <a:t>={() =&gt; dispatch({type: 'increment'})}&gt;+&lt;/button</a:t>
            </a:r>
            <a:r>
              <a:rPr lang="en-US" sz="1800" dirty="0" smtClean="0"/>
              <a:t>&gt;&lt;/&gt;);}</a:t>
            </a:r>
            <a:endParaRPr lang="en-US" sz="1800" dirty="0"/>
          </a:p>
        </p:txBody>
      </p:sp>
    </p:spTree>
    <p:extLst>
      <p:ext uri="{BB962C8B-B14F-4D97-AF65-F5344CB8AC3E}">
        <p14:creationId xmlns:p14="http://schemas.microsoft.com/office/powerpoint/2010/main" val="3639240230"/>
      </p:ext>
    </p:extLst>
  </p:cSld>
  <p:clrMapOvr>
    <a:masterClrMapping/>
  </p:clrMapOvr>
  <p:timing>
    <p:tnLst>
      <p:par>
        <p:cTn id="1" dur="indefinite" restart="never" nodeType="tmRoot"/>
      </p:par>
    </p:tnLst>
  </p:timing>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Custom 1">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444DEE5D-51F1-4029-8FDB-DB417F7B394A}"/>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0103479C-70CD-40C7-BA0E-A151EE336BCC}"/>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3.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2.xml><?xml version="1.0" encoding="utf-8"?>
<ds:datastoreItem xmlns:ds="http://schemas.openxmlformats.org/officeDocument/2006/customXml" ds:itemID="{B3A1340B-3A1B-4156-ADE3-51DF6C2C795D}">
  <ds:schemaRefs>
    <ds:schemaRef ds:uri="341e6018-ac0a-4dfb-8409-db9e0d25502e"/>
    <ds:schemaRef ds:uri="http://purl.org/dc/terms/"/>
    <ds:schemaRef ds:uri="835f28f2-30f1-4728-84d2-86d96e143488"/>
    <ds:schemaRef ds:uri="http://www.w3.org/XML/1998/namespace"/>
    <ds:schemaRef ds:uri="http://purl.org/dc/elements/1.1/"/>
    <ds:schemaRef ds:uri="http://purl.org/dc/dcmitype/"/>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SoftServeTemplate_Black</Template>
  <TotalTime>1450</TotalTime>
  <Words>1807</Words>
  <Application>Microsoft Office PowerPoint</Application>
  <PresentationFormat>Широкоэкранный</PresentationFormat>
  <Paragraphs>184</Paragraphs>
  <Slides>15</Slides>
  <Notes>3</Notes>
  <HiddenSlides>0</HiddenSlides>
  <MMClips>0</MMClips>
  <ScaleCrop>false</ScaleCrop>
  <HeadingPairs>
    <vt:vector size="6" baseType="variant">
      <vt:variant>
        <vt:lpstr>Использованные шрифты</vt:lpstr>
      </vt:variant>
      <vt:variant>
        <vt:i4>4</vt:i4>
      </vt:variant>
      <vt:variant>
        <vt:lpstr>Тема</vt:lpstr>
      </vt:variant>
      <vt:variant>
        <vt:i4>2</vt:i4>
      </vt:variant>
      <vt:variant>
        <vt:lpstr>Заголовки слайдов</vt:lpstr>
      </vt:variant>
      <vt:variant>
        <vt:i4>15</vt:i4>
      </vt:variant>
    </vt:vector>
  </HeadingPairs>
  <TitlesOfParts>
    <vt:vector size="21" baseType="lpstr">
      <vt:lpstr>Proxima Nova Black</vt:lpstr>
      <vt:lpstr>Open Sans</vt:lpstr>
      <vt:lpstr>Calibri</vt:lpstr>
      <vt:lpstr>Arial</vt:lpstr>
      <vt:lpstr>DARK THEME</vt:lpstr>
      <vt:lpstr>LIGHT-THEME</vt:lpstr>
      <vt:lpstr>REACT HOOKS</vt:lpstr>
      <vt:lpstr>What are React hooks?  Hooks are a new addition in React 16.8. They let you use state and other React features without writing a class.   With React Hooks we can replicate a similar/the same behavior in functional components: Component state uses the useState() hook. Lifecycle methods like componentDidMount() and componentDidUpdate() use the useEffect() hook. Static contextType uses the useContext() hook.   </vt:lpstr>
      <vt:lpstr>useState()</vt:lpstr>
      <vt:lpstr>useState()</vt:lpstr>
      <vt:lpstr>useEffect()</vt:lpstr>
      <vt:lpstr>useEffect()</vt:lpstr>
      <vt:lpstr>useContext()</vt:lpstr>
      <vt:lpstr>useRef()</vt:lpstr>
      <vt:lpstr>useReducer()</vt:lpstr>
      <vt:lpstr>useCallback()</vt:lpstr>
      <vt:lpstr>useMemo()</vt:lpstr>
      <vt:lpstr>useYourCoolHook()</vt:lpstr>
      <vt:lpstr>ALL HOOKS(THAT I FOUND)</vt:lpstr>
      <vt:lpstr>LINKS</vt:lpstr>
      <vt:lpstr>HOOKS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Liubov Koliasa</dc:creator>
  <cp:lastModifiedBy>телячий вадим</cp:lastModifiedBy>
  <cp:revision>65</cp:revision>
  <dcterms:created xsi:type="dcterms:W3CDTF">2018-12-11T16:43:22Z</dcterms:created>
  <dcterms:modified xsi:type="dcterms:W3CDTF">2020-02-12T12:17:55Z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